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65" r:id="rId5"/>
    <p:sldId id="449" r:id="rId6"/>
    <p:sldId id="442" r:id="rId7"/>
    <p:sldId id="443" r:id="rId8"/>
    <p:sldId id="444" r:id="rId9"/>
    <p:sldId id="450" r:id="rId10"/>
    <p:sldId id="445" r:id="rId11"/>
    <p:sldId id="447" r:id="rId12"/>
    <p:sldId id="44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125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7896A-BD6D-4AC8-A3EC-6D8C99DF167F}"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610D2-DA66-4D24-B735-9DA4A469709D}" type="slidenum">
              <a:rPr lang="zh-CN" altLang="en-US" smtClean="0"/>
              <a:t>‹#›</a:t>
            </a:fld>
            <a:endParaRPr lang="zh-CN" altLang="en-US"/>
          </a:p>
        </p:txBody>
      </p:sp>
    </p:spTree>
    <p:extLst>
      <p:ext uri="{BB962C8B-B14F-4D97-AF65-F5344CB8AC3E}">
        <p14:creationId xmlns:p14="http://schemas.microsoft.com/office/powerpoint/2010/main" val="251397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b69286e75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Tell you **about** our paper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Hi I’m Kai Yan, today I’ll tell you our paper “</a:t>
            </a:r>
            <a:r>
              <a:rPr lang="en-US" altLang="zh-CN" sz="1200" b="1">
                <a:solidFill>
                  <a:schemeClr val="lt1"/>
                </a:solidFill>
                <a:latin typeface="Arial" panose="020B0604020202020204" pitchFamily="34" charset="0"/>
                <a:cs typeface="Arial" panose="020B0604020202020204" pitchFamily="34" charset="0"/>
              </a:rPr>
              <a:t>A Simple Solution for Offline Imitation from Observations and Examples with Possibly Incomplete Trajectories</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80" name="Google Shape;80;gfb69286e75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explain our work by answering the questions raised by the title. First of all, why do we need offline imitation from observations? As we know, opposed from online reinforcement learning (RL) from scratch, offline imitation learning (IL) removes both the need for reward labels, which is not always available, as well as online interactions, which could be costly and requires many to converge. However, offline IL has its own shortcomings, which is that it needs expensive expert demonstrations for</a:t>
            </a:r>
            <a:r>
              <a:rPr lang="zh-CN" altLang="en-US"/>
              <a:t> </a:t>
            </a:r>
            <a:r>
              <a:rPr lang="en-US" altLang="zh-CN"/>
              <a:t>every new task</a:t>
            </a:r>
            <a:r>
              <a:rPr lang="en-US"/>
              <a:t>. </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t>More specifically, in this paper we focus on expert data shortage where expert demonstrations are state-only. This could happen when you try to learn from video, where the expert action is unavailable, or training a robot from another embodiment, where expert action is meaningless. Thus, in such scenarios, we want to </a:t>
            </a:r>
            <a:r>
              <a:rPr lang="en-US" altLang="zh-CN" sz="1200">
                <a:latin typeface="Arial" panose="020B0604020202020204" pitchFamily="34" charset="0"/>
                <a:cs typeface="Arial" panose="020B0604020202020204" pitchFamily="34" charset="0"/>
                <a:sym typeface="Arial"/>
              </a:rPr>
              <a:t>Learn from Few Expert states and larger unlabeled, mixed-quality state-action dataset.</a:t>
            </a:r>
          </a:p>
          <a:p>
            <a:pPr marL="0" lvl="0" indent="0" algn="l" rtl="0">
              <a:lnSpc>
                <a:spcPct val="100000"/>
              </a:lnSpc>
              <a:spcBef>
                <a:spcPts val="0"/>
              </a:spcBef>
              <a:spcAft>
                <a:spcPts val="0"/>
              </a:spcAft>
              <a:buSzPts val="1400"/>
              <a:buNone/>
            </a:pP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60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explain our work by answering the questions raised by the title. First of all, why do we need offline imitation from observations? As we know, opposed from online reinforcement learning (RL) from scratch, offline imitation learning (IL) removes both the need for reward labels, which is not always available, as well as online interactions, which could be costly and requires many to converge. However, offline IL has its own shortcomings, which is that it needs expensive expert demonstrations for</a:t>
            </a:r>
            <a:r>
              <a:rPr lang="zh-CN" altLang="en-US"/>
              <a:t> </a:t>
            </a:r>
            <a:r>
              <a:rPr lang="en-US" altLang="zh-CN"/>
              <a:t>every new task</a:t>
            </a:r>
            <a:r>
              <a:rPr lang="en-US"/>
              <a:t>. </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t>More specifically, in this paper we focus on expert data shortage where expert demonstrations are state-only. This could happen when you try to learn from video, where the expert action is unavailable, or training a robot from another embodiment, where expert action is meaningless. Thus, in such scenarios, we want to </a:t>
            </a:r>
            <a:r>
              <a:rPr lang="en-US" altLang="zh-CN" sz="1200">
                <a:latin typeface="Arial" panose="020B0604020202020204" pitchFamily="34" charset="0"/>
                <a:cs typeface="Arial" panose="020B0604020202020204" pitchFamily="34" charset="0"/>
                <a:sym typeface="Arial"/>
              </a:rPr>
              <a:t>Learn from Few Expert states and larger unlabeled, mixed-quality state-action dataset.</a:t>
            </a:r>
          </a:p>
          <a:p>
            <a:pPr marL="0" lvl="0" indent="0" algn="l" rtl="0">
              <a:lnSpc>
                <a:spcPct val="100000"/>
              </a:lnSpc>
              <a:spcBef>
                <a:spcPts val="0"/>
              </a:spcBef>
              <a:spcAft>
                <a:spcPts val="0"/>
              </a:spcAft>
              <a:buSzPts val="1400"/>
              <a:buNone/>
            </a:pP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229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The next question is, why we want to consider possibly incomplete trajectories when learning from observations? This is because </a:t>
            </a:r>
            <a:r>
              <a:rPr lang="en-US" altLang="zh-CN" sz="1200">
                <a:latin typeface="Arial" panose="020B0604020202020204" pitchFamily="34" charset="0"/>
                <a:cs typeface="Arial" panose="020B0604020202020204" pitchFamily="34" charset="0"/>
              </a:rPr>
              <a:t>some terms could be missing in either unlabeled or expert data. For example, Unlabeled data could be corrupted, and Expert demonstrations might only contain the key frames or even just the desired goal, the latter of which called “learning from examples”.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Arial" panose="020B0604020202020204" pitchFamily="34" charset="0"/>
                <a:cs typeface="Arial" panose="020B0604020202020204" pitchFamily="34" charset="0"/>
              </a:rPr>
              <a:t>Current state-of-the-art methods, however, are not robust to such settings; they theoretically diverges with unlabeled data missing and practically overfitting with expert data missing, which we have a detailed analysis in our paper. To address such issue is a main motivation of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1400"/>
              <a:buNone/>
            </a:pPr>
            <a:r>
              <a:rPr lang="en-US"/>
              <a:t>.</a:t>
            </a: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11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Clarify that it is positive-unlabeled samples (add parentheses in the figure)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Non-expert states = states from non-expert trajectory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Now, with the importance of the problem we study, the next question is natural: what is our simple solution, and how simple it is? Our solution contains two parametric steps.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first step is to train a discriminator with positive-unlabeled learning to label reward R(s) for each state. As illustrated in the figure, such discriminator takes expert states as positive samples, and states from task-agnostic data as unlabeled samples, and the score given by the positive-unlabeled discriminator gives scores that indicates whether a state is desirable or not. Such positive-unlabeled design considers possible near-optimal trajectory segments in the task-agnostic data, and thus gives better classification margins than discriminators that takes task-agnostic data as negative samples.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second step is weighted behavior cloning on task-agnostic data, where the weights is proportional to discounted return with exponentiated reward, and the exponent is for thresholding between the high and low quality data. The best part for such weight is that it is non-parametric, and robust to missing steps in the middle.    </a:t>
            </a: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83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Clarify that it is positive-unlabeled samples (add parentheses in the figure)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Non-expert states = states from non-expert trajectory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Now, with the importance of the problem we study, the next question is natural: what is our simple solution, and how simple it is? Our solution contains two parametric steps.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first step is to train a discriminator with positive-unlabeled learning to label reward R(s) for each state. As illustrated in the figure, such discriminator takes expert states as positive samples, and states from task-agnostic data as unlabeled samples, and the score given by the positive-unlabeled discriminator gives scores that indicates whether a state is desirable or not. Such positive-unlabeled design considers possible near-optimal trajectory segments in the task-agnostic data, and thus gives better classification margins than discriminators that takes task-agnostic data as negative samples.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second step is weighted behavior cloning on task-agnostic data, where the weights is proportional to discounted return with exponentiated reward, and the exponent is for thresholding between the high and low quality data. The best part for such weight is that it is non-parametric, and robust to missing steps in the middle.    </a:t>
            </a: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912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one -&gt; show all; too many figures at start. One curve at the beginning; “generally” click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Show one on left-hand side; one on right-hand side; do animations “have many more”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Apparently, after knowing the solution, the final question is: how does such a simple solution works? We have conducted extensive experiments and proved that our method outperforms many baselines in a variety of settings. On this slide, we show the performance over two major settings in our paper, which are learning with incomplete unlabeled and expert dataset. The performance is shown in normalized reward curves, and the higher is better. It is clearly shown that our method with the red line always come out at top, which means that it is the best method.</a:t>
            </a: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78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t>Have plots appear one at a time; put animation on the slide</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t>Besides, we find that our method is also impressive for many scenarios, such as </a:t>
            </a:r>
            <a:r>
              <a:rPr lang="en-US" altLang="zh-CN" sz="1200">
                <a:latin typeface="Arial" panose="020B0604020202020204" pitchFamily="34" charset="0"/>
                <a:cs typeface="Arial" panose="020B0604020202020204" pitchFamily="34" charset="0"/>
              </a:rPr>
              <a:t>Average</a:t>
            </a:r>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low-quality </a:t>
            </a:r>
            <a:r>
              <a:rPr lang="en-US" altLang="zh-CN" sz="1400">
                <a:latin typeface="Arial" panose="020B0604020202020204" pitchFamily="34" charset="0"/>
                <a:cs typeface="Arial" panose="020B0604020202020204" pitchFamily="34" charset="0"/>
              </a:rPr>
              <a:t>unlabeled</a:t>
            </a:r>
            <a:r>
              <a:rPr lang="en-US" altLang="zh-CN" sz="1200">
                <a:latin typeface="Arial" panose="020B0604020202020204" pitchFamily="34" charset="0"/>
                <a:cs typeface="Arial" panose="020B0604020202020204" pitchFamily="34" charset="0"/>
              </a:rPr>
              <a:t> dataset, Expert with </a:t>
            </a:r>
            <a:r>
              <a:rPr lang="en-US" altLang="zh-CN" sz="1400">
                <a:latin typeface="Arial" panose="020B0604020202020204" pitchFamily="34" charset="0"/>
                <a:cs typeface="Arial" panose="020B0604020202020204" pitchFamily="34" charset="0"/>
              </a:rPr>
              <a:t>different</a:t>
            </a:r>
            <a:r>
              <a:rPr lang="en-US" altLang="zh-CN" sz="1200">
                <a:latin typeface="Arial" panose="020B0604020202020204" pitchFamily="34" charset="0"/>
                <a:cs typeface="Arial" panose="020B0604020202020204" pitchFamily="34" charset="0"/>
              </a:rPr>
              <a:t> embodiments, Offline IL from Example, and even better than model-based RL methods without ever using reward label. We also conduct thorough ablations, which suggests that our method is robust with hyperparameters.</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zh-CN"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zh-CN"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zh-CN" sz="12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1400"/>
              <a:buNone/>
            </a:pP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599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Also put </a:t>
            </a:r>
            <a:r>
              <a:rPr lang="en-US" err="1"/>
              <a:t>url</a:t>
            </a:r>
            <a:r>
              <a:rPr lang="en-US"/>
              <a:t> for the website; use </a:t>
            </a:r>
            <a:r>
              <a:rPr lang="en-US" err="1"/>
              <a:t>url</a:t>
            </a:r>
            <a:r>
              <a:rPr lang="en-US"/>
              <a:t> </a:t>
            </a:r>
            <a:r>
              <a:rPr lang="en-US" err="1"/>
              <a:t>shortener;make</a:t>
            </a:r>
            <a:r>
              <a:rPr lang="en-US"/>
              <a:t> it more </a:t>
            </a:r>
            <a:r>
              <a:rPr lang="en-US" err="1"/>
              <a:t>memorizable</a:t>
            </a: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That’s all for my presentation; please scan the QR code for more information about our paper. Thanks for listening!</a:t>
            </a:r>
            <a:endParaRP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31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4C7F0-90B0-368A-9259-8794CBDD69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D48269-5B09-77CB-387C-79D8D63DD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CDC38EE-A112-4043-1042-375C4E4E7265}"/>
              </a:ext>
            </a:extLst>
          </p:cNvPr>
          <p:cNvSpPr>
            <a:spLocks noGrp="1"/>
          </p:cNvSpPr>
          <p:nvPr>
            <p:ph type="dt" sz="half" idx="10"/>
          </p:nvPr>
        </p:nvSpPr>
        <p:spPr/>
        <p:txBody>
          <a:bodyPr/>
          <a:lstStyle/>
          <a:p>
            <a:fld id="{49A48DD1-7D5D-4F1D-A09E-FC7F8EE5F9DB}"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2E81EC63-127E-78BD-DF81-D5CBA92029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D3853B-2119-EA68-D7A5-4911BC6BDAD6}"/>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685044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039D6-9215-DB3C-2562-9050BBE85A9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613081-66E7-6CB5-B5B8-3558719492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AA8B53-DE4D-8DB3-6AFA-27B26519B090}"/>
              </a:ext>
            </a:extLst>
          </p:cNvPr>
          <p:cNvSpPr>
            <a:spLocks noGrp="1"/>
          </p:cNvSpPr>
          <p:nvPr>
            <p:ph type="dt" sz="half" idx="10"/>
          </p:nvPr>
        </p:nvSpPr>
        <p:spPr/>
        <p:txBody>
          <a:bodyPr/>
          <a:lstStyle/>
          <a:p>
            <a:fld id="{94A56ECB-B052-4441-AD0A-C113A080E3DD}"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73006256-6031-F667-324C-1C650F80C5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48C600-AD18-EA64-31E7-7057F272DE12}"/>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130564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50612C-7D3E-B929-AD70-5E6146F317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B472CB-93EF-90AA-349F-9E439862D9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AEFC80-1198-2ECB-3FCD-984734CF78A3}"/>
              </a:ext>
            </a:extLst>
          </p:cNvPr>
          <p:cNvSpPr>
            <a:spLocks noGrp="1"/>
          </p:cNvSpPr>
          <p:nvPr>
            <p:ph type="dt" sz="half" idx="10"/>
          </p:nvPr>
        </p:nvSpPr>
        <p:spPr/>
        <p:txBody>
          <a:bodyPr/>
          <a:lstStyle/>
          <a:p>
            <a:fld id="{C0BC957F-BC46-4200-B87F-30549050BAE4}"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FFDF2109-B11B-FEAE-8F53-B508047091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F6B0DC-E854-6602-596A-25B29FE2E406}"/>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21623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F190F-DFA5-2595-838B-FD9F9867D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EB3E5B-F0C2-A7A4-A304-4188A74D27D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6EA20C-20C4-5598-AD29-E334AD41255B}"/>
              </a:ext>
            </a:extLst>
          </p:cNvPr>
          <p:cNvSpPr>
            <a:spLocks noGrp="1"/>
          </p:cNvSpPr>
          <p:nvPr>
            <p:ph type="dt" sz="half" idx="10"/>
          </p:nvPr>
        </p:nvSpPr>
        <p:spPr/>
        <p:txBody>
          <a:bodyPr/>
          <a:lstStyle/>
          <a:p>
            <a:fld id="{2B3D66E2-CF5B-497D-974D-C3350E0278D2}"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ED24A2D1-A4F7-D24E-9A1C-817E3D0248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BDB634-1F06-B68E-8432-849A66777D10}"/>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05069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D3349-393A-B416-50F8-4F4A51006C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8C043D-207A-C38B-91EA-F6FD0C828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A65008-7570-BCAA-4DE6-44DD75B66606}"/>
              </a:ext>
            </a:extLst>
          </p:cNvPr>
          <p:cNvSpPr>
            <a:spLocks noGrp="1"/>
          </p:cNvSpPr>
          <p:nvPr>
            <p:ph type="dt" sz="half" idx="10"/>
          </p:nvPr>
        </p:nvSpPr>
        <p:spPr/>
        <p:txBody>
          <a:bodyPr/>
          <a:lstStyle/>
          <a:p>
            <a:fld id="{1854F5BF-8D6F-4ADE-A433-27959B55FBC9}"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C54905CD-3C0E-D469-3433-30DF2FAA3B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C24F14-7D56-A684-1E5B-3EBC5B559A87}"/>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65626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9475A-0C21-2413-875A-01E8F8B51A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0B1F72-3136-480F-3874-EA375112ED1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8293EE-0442-A161-5E0C-58653813E8D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709119-E7A1-A461-B250-0D4336260A70}"/>
              </a:ext>
            </a:extLst>
          </p:cNvPr>
          <p:cNvSpPr>
            <a:spLocks noGrp="1"/>
          </p:cNvSpPr>
          <p:nvPr>
            <p:ph type="dt" sz="half" idx="10"/>
          </p:nvPr>
        </p:nvSpPr>
        <p:spPr/>
        <p:txBody>
          <a:bodyPr/>
          <a:lstStyle/>
          <a:p>
            <a:fld id="{0810FF15-8DBF-4A15-8E05-A038C3AFC6F3}" type="datetime1">
              <a:rPr lang="zh-CN" altLang="en-US" smtClean="0"/>
              <a:t>2023/11/21</a:t>
            </a:fld>
            <a:endParaRPr lang="zh-CN" altLang="en-US"/>
          </a:p>
        </p:txBody>
      </p:sp>
      <p:sp>
        <p:nvSpPr>
          <p:cNvPr id="6" name="页脚占位符 5">
            <a:extLst>
              <a:ext uri="{FF2B5EF4-FFF2-40B4-BE49-F238E27FC236}">
                <a16:creationId xmlns:a16="http://schemas.microsoft.com/office/drawing/2014/main" id="{71E597A7-F8B6-4DC9-89E8-82A8BAEAA4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80F3F2-E7C2-5DB5-0861-3E32B6111607}"/>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472267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881C7-1AAD-D439-AFE6-4AB1E5FA0D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99E2B23-D65A-BF2F-311E-63CEF0F7B1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CDE601-98B0-8CAD-50C0-589849A294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96F6DD-4FCE-26BD-E42B-CB587E4B3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5BB3439-A823-07C7-3ACA-8094EBF9642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50CF47-3DAE-7250-DFA0-F14117B355BD}"/>
              </a:ext>
            </a:extLst>
          </p:cNvPr>
          <p:cNvSpPr>
            <a:spLocks noGrp="1"/>
          </p:cNvSpPr>
          <p:nvPr>
            <p:ph type="dt" sz="half" idx="10"/>
          </p:nvPr>
        </p:nvSpPr>
        <p:spPr/>
        <p:txBody>
          <a:bodyPr/>
          <a:lstStyle/>
          <a:p>
            <a:fld id="{8AB9CB08-403D-49B2-BB84-BAB8FA247765}" type="datetime1">
              <a:rPr lang="zh-CN" altLang="en-US" smtClean="0"/>
              <a:t>2023/11/21</a:t>
            </a:fld>
            <a:endParaRPr lang="zh-CN" altLang="en-US"/>
          </a:p>
        </p:txBody>
      </p:sp>
      <p:sp>
        <p:nvSpPr>
          <p:cNvPr id="8" name="页脚占位符 7">
            <a:extLst>
              <a:ext uri="{FF2B5EF4-FFF2-40B4-BE49-F238E27FC236}">
                <a16:creationId xmlns:a16="http://schemas.microsoft.com/office/drawing/2014/main" id="{8D14FE4C-8F77-8792-DEC6-227BCDF7F46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57EC0B7-45F9-E04E-4595-359379B2E46E}"/>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21305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6E4DD-31D7-5951-E735-03D5700F39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CA8DFC-8651-B3C6-F475-6B7890A26961}"/>
              </a:ext>
            </a:extLst>
          </p:cNvPr>
          <p:cNvSpPr>
            <a:spLocks noGrp="1"/>
          </p:cNvSpPr>
          <p:nvPr>
            <p:ph type="dt" sz="half" idx="10"/>
          </p:nvPr>
        </p:nvSpPr>
        <p:spPr/>
        <p:txBody>
          <a:bodyPr/>
          <a:lstStyle/>
          <a:p>
            <a:fld id="{9D353C11-7A9D-4F54-8928-9ACE85E914CE}" type="datetime1">
              <a:rPr lang="zh-CN" altLang="en-US" smtClean="0"/>
              <a:t>2023/11/21</a:t>
            </a:fld>
            <a:endParaRPr lang="zh-CN" altLang="en-US"/>
          </a:p>
        </p:txBody>
      </p:sp>
      <p:sp>
        <p:nvSpPr>
          <p:cNvPr id="4" name="页脚占位符 3">
            <a:extLst>
              <a:ext uri="{FF2B5EF4-FFF2-40B4-BE49-F238E27FC236}">
                <a16:creationId xmlns:a16="http://schemas.microsoft.com/office/drawing/2014/main" id="{6E96EB67-1ECA-7CBF-87BC-74CBFCB063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5F10726-1028-8546-88AD-390E5C647053}"/>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97645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E7049B7-A5C7-4845-6D35-1FA6B5D629D6}"/>
              </a:ext>
            </a:extLst>
          </p:cNvPr>
          <p:cNvSpPr>
            <a:spLocks noGrp="1"/>
          </p:cNvSpPr>
          <p:nvPr>
            <p:ph type="dt" sz="half" idx="10"/>
          </p:nvPr>
        </p:nvSpPr>
        <p:spPr/>
        <p:txBody>
          <a:bodyPr/>
          <a:lstStyle/>
          <a:p>
            <a:fld id="{45C34D12-D8B3-4DFE-9BEF-80B726F263CE}" type="datetime1">
              <a:rPr lang="zh-CN" altLang="en-US" smtClean="0"/>
              <a:t>2023/11/21</a:t>
            </a:fld>
            <a:endParaRPr lang="zh-CN" altLang="en-US"/>
          </a:p>
        </p:txBody>
      </p:sp>
      <p:sp>
        <p:nvSpPr>
          <p:cNvPr id="3" name="页脚占位符 2">
            <a:extLst>
              <a:ext uri="{FF2B5EF4-FFF2-40B4-BE49-F238E27FC236}">
                <a16:creationId xmlns:a16="http://schemas.microsoft.com/office/drawing/2014/main" id="{E102451D-0D06-D72F-C571-0C36CCC276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250379-93A6-64DB-8B42-87762F57E501}"/>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967832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65A0F-14E6-A34C-9F85-B830248A14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FEFE64-E255-BF16-7C04-D62B421F7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C06C30-92C8-7202-FC5D-E565F21D7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DF8E3F-A81F-190D-01CE-71A8BF8A2938}"/>
              </a:ext>
            </a:extLst>
          </p:cNvPr>
          <p:cNvSpPr>
            <a:spLocks noGrp="1"/>
          </p:cNvSpPr>
          <p:nvPr>
            <p:ph type="dt" sz="half" idx="10"/>
          </p:nvPr>
        </p:nvSpPr>
        <p:spPr/>
        <p:txBody>
          <a:bodyPr/>
          <a:lstStyle/>
          <a:p>
            <a:fld id="{A92E6131-792E-4783-B1AF-3760882E3FEC}" type="datetime1">
              <a:rPr lang="zh-CN" altLang="en-US" smtClean="0"/>
              <a:t>2023/11/21</a:t>
            </a:fld>
            <a:endParaRPr lang="zh-CN" altLang="en-US"/>
          </a:p>
        </p:txBody>
      </p:sp>
      <p:sp>
        <p:nvSpPr>
          <p:cNvPr id="6" name="页脚占位符 5">
            <a:extLst>
              <a:ext uri="{FF2B5EF4-FFF2-40B4-BE49-F238E27FC236}">
                <a16:creationId xmlns:a16="http://schemas.microsoft.com/office/drawing/2014/main" id="{4F145B20-F893-C61A-E6DC-E8F366AA89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2C4E9E-BB8C-8766-9ACC-3DDB708C01F0}"/>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74585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CF263-CEE0-DCD4-BA3A-0A2633334A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C53E63-D4E6-0AF7-4073-986D27220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9E14FE-5CCA-6AF8-34B0-0A542BE02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710B97-B4F0-DD5C-3B8C-84DC1FBDB566}"/>
              </a:ext>
            </a:extLst>
          </p:cNvPr>
          <p:cNvSpPr>
            <a:spLocks noGrp="1"/>
          </p:cNvSpPr>
          <p:nvPr>
            <p:ph type="dt" sz="half" idx="10"/>
          </p:nvPr>
        </p:nvSpPr>
        <p:spPr/>
        <p:txBody>
          <a:bodyPr/>
          <a:lstStyle/>
          <a:p>
            <a:fld id="{D43A9ED5-DAD8-406B-A004-475E77289EF7}" type="datetime1">
              <a:rPr lang="zh-CN" altLang="en-US" smtClean="0"/>
              <a:t>2023/11/21</a:t>
            </a:fld>
            <a:endParaRPr lang="zh-CN" altLang="en-US"/>
          </a:p>
        </p:txBody>
      </p:sp>
      <p:sp>
        <p:nvSpPr>
          <p:cNvPr id="6" name="页脚占位符 5">
            <a:extLst>
              <a:ext uri="{FF2B5EF4-FFF2-40B4-BE49-F238E27FC236}">
                <a16:creationId xmlns:a16="http://schemas.microsoft.com/office/drawing/2014/main" id="{6B644152-CDF7-66A7-8024-585C4AAFDD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C114B3-804A-D096-C7C4-A463814CC9CD}"/>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74789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D20102-B288-7E8A-279E-D1195B9E2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6B0ABD-8B6C-ECFB-CEB8-9133DA4D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49718E-3EB3-DE00-051B-BCCB79A2CA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EE4BF-D175-438E-993D-3AC1E070666C}" type="datetime1">
              <a:rPr lang="zh-CN" altLang="en-US" smtClean="0"/>
              <a:t>2023/11/21</a:t>
            </a:fld>
            <a:endParaRPr lang="zh-CN" altLang="en-US"/>
          </a:p>
        </p:txBody>
      </p:sp>
      <p:sp>
        <p:nvSpPr>
          <p:cNvPr id="5" name="页脚占位符 4">
            <a:extLst>
              <a:ext uri="{FF2B5EF4-FFF2-40B4-BE49-F238E27FC236}">
                <a16:creationId xmlns:a16="http://schemas.microsoft.com/office/drawing/2014/main" id="{75A1C60D-784F-D474-4DC4-B3F5527C0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823B75-34B6-CD97-5B0A-D4F647D8B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68060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microsoft.com/office/2007/relationships/hdphoto" Target="../media/hdphoto1.wdp"/><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fb69286e75_0_111"/>
          <p:cNvSpPr/>
          <p:nvPr/>
        </p:nvSpPr>
        <p:spPr>
          <a:xfrm rot="10800000" flipH="1">
            <a:off x="-1" y="64"/>
            <a:ext cx="12192000" cy="68661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83" name="Google Shape;83;gfb69286e75_0_111" descr="A picture containing building, street&#10;&#10;Description automatically generated"/>
          <p:cNvPicPr preferRelativeResize="0"/>
          <p:nvPr/>
        </p:nvPicPr>
        <p:blipFill rotWithShape="1">
          <a:blip r:embed="rId3">
            <a:alphaModFix amt="25000"/>
          </a:blip>
          <a:srcRect/>
          <a:stretch/>
        </p:blipFill>
        <p:spPr>
          <a:xfrm>
            <a:off x="-2" y="8165"/>
            <a:ext cx="12192000" cy="6858000"/>
          </a:xfrm>
          <a:prstGeom prst="rect">
            <a:avLst/>
          </a:prstGeom>
          <a:noFill/>
          <a:ln>
            <a:noFill/>
          </a:ln>
        </p:spPr>
      </p:pic>
      <p:sp>
        <p:nvSpPr>
          <p:cNvPr id="84" name="Google Shape;84;gfb69286e75_0_111"/>
          <p:cNvSpPr txBox="1"/>
          <p:nvPr/>
        </p:nvSpPr>
        <p:spPr>
          <a:xfrm>
            <a:off x="1134000" y="1421050"/>
            <a:ext cx="9924000" cy="4739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600"/>
              </a:spcBef>
              <a:spcAft>
                <a:spcPts val="0"/>
              </a:spcAft>
              <a:buClr>
                <a:schemeClr val="dk1"/>
              </a:buClr>
              <a:buSzPts val="1100"/>
              <a:buFont typeface="Arial"/>
              <a:buNone/>
            </a:pPr>
            <a:r>
              <a:rPr lang="en-US" altLang="zh-CN" sz="3600" b="1">
                <a:solidFill>
                  <a:schemeClr val="lt1"/>
                </a:solidFill>
                <a:latin typeface="Arial" panose="020B0604020202020204" pitchFamily="34" charset="0"/>
                <a:cs typeface="Arial" panose="020B0604020202020204" pitchFamily="34" charset="0"/>
              </a:rPr>
              <a:t>A Simple Solution for Offline Imitation from Observations and Examples with Possibly Incomplete Trajectories</a:t>
            </a:r>
            <a:endParaRPr sz="3600" b="1">
              <a:solidFill>
                <a:schemeClr val="lt1"/>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a:solidFill>
                <a:schemeClr val="lt1"/>
              </a:solidFill>
              <a:latin typeface="Arial" panose="020B0604020202020204" pitchFamily="34" charset="0"/>
              <a:ea typeface="Arial"/>
              <a:cs typeface="Arial" panose="020B0604020202020204" pitchFamily="34" charset="0"/>
              <a:sym typeface="Arial"/>
            </a:endParaRPr>
          </a:p>
          <a:p>
            <a:pPr algn="ctr">
              <a:spcBef>
                <a:spcPts val="600"/>
              </a:spcBef>
              <a:buClr>
                <a:srgbClr val="000000"/>
              </a:buClr>
              <a:buSzPts val="2500"/>
            </a:pPr>
            <a:r>
              <a:rPr lang="en-US" altLang="zh-CN" sz="2500">
                <a:solidFill>
                  <a:schemeClr val="lt1"/>
                </a:solidFill>
                <a:latin typeface="Arial" panose="020B0604020202020204" pitchFamily="34" charset="0"/>
                <a:cs typeface="Arial" panose="020B0604020202020204" pitchFamily="34" charset="0"/>
              </a:rPr>
              <a:t>Kai Yan, Alexander G. Schwing, Yu-Xiong Wang</a:t>
            </a:r>
          </a:p>
          <a:p>
            <a:pPr algn="ctr">
              <a:spcBef>
                <a:spcPts val="600"/>
              </a:spcBef>
              <a:buClr>
                <a:srgbClr val="000000"/>
              </a:buClr>
              <a:buSzPts val="2500"/>
            </a:pPr>
            <a:r>
              <a:rPr lang="en-US" altLang="zh-CN" sz="2500">
                <a:solidFill>
                  <a:schemeClr val="lt1"/>
                </a:solidFill>
                <a:latin typeface="Arial" panose="020B0604020202020204" pitchFamily="34" charset="0"/>
                <a:cs typeface="Arial" panose="020B0604020202020204" pitchFamily="34" charset="0"/>
              </a:rPr>
              <a:t>University of Illinois Urbana-Champaign</a:t>
            </a:r>
          </a:p>
        </p:txBody>
      </p:sp>
      <p:pic>
        <p:nvPicPr>
          <p:cNvPr id="85" name="Google Shape;85;gfb69286e75_0_111" descr="A picture containing drawing&#10;&#10;Description automatically generated"/>
          <p:cNvPicPr preferRelativeResize="0"/>
          <p:nvPr/>
        </p:nvPicPr>
        <p:blipFill rotWithShape="1">
          <a:blip r:embed="rId4">
            <a:alphaModFix/>
          </a:blip>
          <a:srcRect/>
          <a:stretch/>
        </p:blipFill>
        <p:spPr>
          <a:xfrm>
            <a:off x="4641007" y="277232"/>
            <a:ext cx="2909981" cy="754082"/>
          </a:xfrm>
          <a:prstGeom prst="rect">
            <a:avLst/>
          </a:prstGeom>
          <a:noFill/>
          <a:ln>
            <a:noFill/>
          </a:ln>
        </p:spPr>
      </p:pic>
      <p:grpSp>
        <p:nvGrpSpPr>
          <p:cNvPr id="5" name="组合 4">
            <a:extLst>
              <a:ext uri="{FF2B5EF4-FFF2-40B4-BE49-F238E27FC236}">
                <a16:creationId xmlns:a16="http://schemas.microsoft.com/office/drawing/2014/main" id="{0A56A606-1E2C-67EA-4556-575C41BF9599}"/>
              </a:ext>
            </a:extLst>
          </p:cNvPr>
          <p:cNvGrpSpPr/>
          <p:nvPr/>
        </p:nvGrpSpPr>
        <p:grpSpPr>
          <a:xfrm>
            <a:off x="3407329" y="3405023"/>
            <a:ext cx="5377343" cy="1418005"/>
            <a:chOff x="3365249" y="3862228"/>
            <a:chExt cx="5377343" cy="1418005"/>
          </a:xfrm>
        </p:grpSpPr>
        <p:pic>
          <p:nvPicPr>
            <p:cNvPr id="2" name="图片 1" descr="微笑的男孩&#10;&#10;描述已自动生成">
              <a:extLst>
                <a:ext uri="{FF2B5EF4-FFF2-40B4-BE49-F238E27FC236}">
                  <a16:creationId xmlns:a16="http://schemas.microsoft.com/office/drawing/2014/main" id="{870B1B76-1178-9622-5380-8D3909339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249" y="3862649"/>
              <a:ext cx="1427785" cy="1417162"/>
            </a:xfrm>
            <a:prstGeom prst="roundRect">
              <a:avLst/>
            </a:prstGeom>
          </p:spPr>
        </p:pic>
        <p:pic>
          <p:nvPicPr>
            <p:cNvPr id="3" name="Picture 2">
              <a:extLst>
                <a:ext uri="{FF2B5EF4-FFF2-40B4-BE49-F238E27FC236}">
                  <a16:creationId xmlns:a16="http://schemas.microsoft.com/office/drawing/2014/main" id="{9F1890A0-7806-75C5-094F-CB3AE48FDE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187" y="3875232"/>
              <a:ext cx="1343626" cy="1391997"/>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图片 3" descr="男人戴着眼镜&#10;&#10;描述已自动生成">
              <a:extLst>
                <a:ext uri="{FF2B5EF4-FFF2-40B4-BE49-F238E27FC236}">
                  <a16:creationId xmlns:a16="http://schemas.microsoft.com/office/drawing/2014/main" id="{8C210211-27B3-3B18-B6E7-552BFE866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8966" y="3862228"/>
              <a:ext cx="1343626" cy="1418005"/>
            </a:xfrm>
            <a:prstGeom prst="roundRect">
              <a:avLst/>
            </a:prstGeom>
          </p:spPr>
        </p:pic>
      </p:grpSp>
      <p:pic>
        <p:nvPicPr>
          <p:cNvPr id="1026" name="Picture 2" descr="Papers to be presented at NeurIPS – Data-Intensive Development Lab">
            <a:extLst>
              <a:ext uri="{FF2B5EF4-FFF2-40B4-BE49-F238E27FC236}">
                <a16:creationId xmlns:a16="http://schemas.microsoft.com/office/drawing/2014/main" id="{3F6C2D82-1747-828C-1249-24F4AA826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2542" y="5301484"/>
            <a:ext cx="1457637" cy="1412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a:latin typeface="Arial" panose="020B0604020202020204" pitchFamily="34" charset="0"/>
                <a:cs typeface="Arial" panose="020B0604020202020204" pitchFamily="34" charset="0"/>
                <a:sym typeface="Arial"/>
              </a:rPr>
              <a:t>Offline Imitation Learning (IL) is efficient</a:t>
            </a:r>
          </a:p>
          <a:p>
            <a:pPr marL="457200" lvl="1" indent="0">
              <a:buNone/>
            </a:pPr>
            <a:r>
              <a:rPr lang="en-US" sz="2000">
                <a:solidFill>
                  <a:schemeClr val="accent6">
                    <a:lumMod val="75000"/>
                  </a:schemeClr>
                </a:solidFill>
                <a:latin typeface="Arial" panose="020B0604020202020204" pitchFamily="34" charset="0"/>
                <a:cs typeface="Arial" panose="020B0604020202020204" pitchFamily="34" charset="0"/>
                <a:sym typeface="Arial"/>
              </a:rPr>
              <a:t>+ No reward labels</a:t>
            </a:r>
          </a:p>
          <a:p>
            <a:pPr marL="457200" lvl="1" indent="0">
              <a:buNone/>
            </a:pPr>
            <a:r>
              <a:rPr lang="en-US" sz="2000">
                <a:solidFill>
                  <a:schemeClr val="accent6">
                    <a:lumMod val="75000"/>
                  </a:schemeClr>
                </a:solidFill>
                <a:latin typeface="Arial" panose="020B0604020202020204" pitchFamily="34" charset="0"/>
                <a:cs typeface="Arial" panose="020B0604020202020204" pitchFamily="34" charset="0"/>
                <a:sym typeface="Arial"/>
              </a:rPr>
              <a:t>+ No online interactions</a:t>
            </a:r>
          </a:p>
          <a:p>
            <a:pPr marL="457200" lvl="1" indent="0">
              <a:buNone/>
            </a:pPr>
            <a:r>
              <a:rPr lang="en-US" sz="2000">
                <a:solidFill>
                  <a:srgbClr val="FF0000"/>
                </a:solidFill>
                <a:latin typeface="Arial" panose="020B0604020202020204" pitchFamily="34" charset="0"/>
                <a:cs typeface="Arial" panose="020B0604020202020204" pitchFamily="34" charset="0"/>
                <a:sym typeface="Arial"/>
              </a:rPr>
              <a:t>– Requires expensive expert demonstrations which are hard to get</a:t>
            </a: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Why offline imitation from observations?</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13" name="文本框 12">
            <a:extLst>
              <a:ext uri="{FF2B5EF4-FFF2-40B4-BE49-F238E27FC236}">
                <a16:creationId xmlns:a16="http://schemas.microsoft.com/office/drawing/2014/main" id="{54AE5449-2F9D-46AB-8795-596EDB37F42D}"/>
              </a:ext>
            </a:extLst>
          </p:cNvPr>
          <p:cNvSpPr txBox="1"/>
          <p:nvPr/>
        </p:nvSpPr>
        <p:spPr>
          <a:xfrm>
            <a:off x="10444406" y="6155279"/>
            <a:ext cx="1747594"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Image Source: Internet</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46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a:latin typeface="Arial" panose="020B0604020202020204" pitchFamily="34" charset="0"/>
                <a:cs typeface="Arial" panose="020B0604020202020204" pitchFamily="34" charset="0"/>
                <a:sym typeface="Arial"/>
              </a:rPr>
              <a:t>Offline Imitation Learning (IL) is efficient, but expert demonstrations are few and sometimes </a:t>
            </a:r>
            <a:r>
              <a:rPr lang="en-US" sz="2400">
                <a:solidFill>
                  <a:srgbClr val="FF0000"/>
                </a:solidFill>
                <a:latin typeface="Arial" panose="020B0604020202020204" pitchFamily="34" charset="0"/>
                <a:cs typeface="Arial" panose="020B0604020202020204" pitchFamily="34" charset="0"/>
                <a:sym typeface="Arial"/>
              </a:rPr>
              <a:t>state-only</a:t>
            </a: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endParaRPr lang="en-US" sz="2400" i="1">
              <a:latin typeface="Arial" panose="020B0604020202020204" pitchFamily="34" charset="0"/>
              <a:cs typeface="Arial" panose="020B0604020202020204" pitchFamily="34" charset="0"/>
              <a:sym typeface="Arial"/>
            </a:endParaRPr>
          </a:p>
          <a:p>
            <a:r>
              <a:rPr lang="en-US" sz="2400">
                <a:latin typeface="Arial" panose="020B0604020202020204" pitchFamily="34" charset="0"/>
                <a:cs typeface="Arial" panose="020B0604020202020204" pitchFamily="34" charset="0"/>
                <a:sym typeface="Arial"/>
              </a:rPr>
              <a:t>Learn from few expert states + large, mixed-quality state-action dataset</a:t>
            </a: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Why offline imitation from observations?</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grpSp>
        <p:nvGrpSpPr>
          <p:cNvPr id="3" name="组合 2">
            <a:extLst>
              <a:ext uri="{FF2B5EF4-FFF2-40B4-BE49-F238E27FC236}">
                <a16:creationId xmlns:a16="http://schemas.microsoft.com/office/drawing/2014/main" id="{A7BD4A2E-1197-9D5C-8FF1-995631CF79F7}"/>
              </a:ext>
            </a:extLst>
          </p:cNvPr>
          <p:cNvGrpSpPr/>
          <p:nvPr/>
        </p:nvGrpSpPr>
        <p:grpSpPr>
          <a:xfrm>
            <a:off x="1175280" y="2516985"/>
            <a:ext cx="9841440" cy="2514400"/>
            <a:chOff x="718080" y="2874057"/>
            <a:chExt cx="9841440" cy="2514400"/>
          </a:xfrm>
        </p:grpSpPr>
        <p:sp>
          <p:nvSpPr>
            <p:cNvPr id="4" name="文本框 3">
              <a:extLst>
                <a:ext uri="{FF2B5EF4-FFF2-40B4-BE49-F238E27FC236}">
                  <a16:creationId xmlns:a16="http://schemas.microsoft.com/office/drawing/2014/main" id="{ED819C6C-B27E-2E47-8D35-76F358CADF17}"/>
                </a:ext>
              </a:extLst>
            </p:cNvPr>
            <p:cNvSpPr txBox="1"/>
            <p:nvPr/>
          </p:nvSpPr>
          <p:spPr>
            <a:xfrm>
              <a:off x="2127689" y="4988347"/>
              <a:ext cx="2449710"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Learning from video</a:t>
              </a:r>
              <a:endParaRPr lang="zh-CN" altLang="en-US" sz="200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98EF22B0-CFE0-2F50-FAFD-A9F59988679F}"/>
                </a:ext>
              </a:extLst>
            </p:cNvPr>
            <p:cNvSpPr txBox="1"/>
            <p:nvPr/>
          </p:nvSpPr>
          <p:spPr>
            <a:xfrm>
              <a:off x="7438185" y="4988347"/>
              <a:ext cx="2815386"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Embodiment difference</a:t>
              </a:r>
              <a:endParaRPr lang="zh-CN" altLang="en-US" sz="200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9C5B70FD-02AC-EC5C-68E1-DDC948899F15}"/>
                </a:ext>
              </a:extLst>
            </p:cNvPr>
            <p:cNvGrpSpPr/>
            <p:nvPr/>
          </p:nvGrpSpPr>
          <p:grpSpPr>
            <a:xfrm>
              <a:off x="718080" y="2874057"/>
              <a:ext cx="9841440" cy="2073650"/>
              <a:chOff x="776410" y="3103521"/>
              <a:chExt cx="9841440" cy="2073650"/>
            </a:xfrm>
          </p:grpSpPr>
          <p:grpSp>
            <p:nvGrpSpPr>
              <p:cNvPr id="7" name="组合 6">
                <a:extLst>
                  <a:ext uri="{FF2B5EF4-FFF2-40B4-BE49-F238E27FC236}">
                    <a16:creationId xmlns:a16="http://schemas.microsoft.com/office/drawing/2014/main" id="{89FD57F6-082E-D0DA-8A40-8D1838CEFC9B}"/>
                  </a:ext>
                </a:extLst>
              </p:cNvPr>
              <p:cNvGrpSpPr/>
              <p:nvPr/>
            </p:nvGrpSpPr>
            <p:grpSpPr>
              <a:xfrm>
                <a:off x="776410" y="3328550"/>
                <a:ext cx="5478340" cy="1623593"/>
                <a:chOff x="522410" y="3567275"/>
                <a:chExt cx="4744689" cy="1310043"/>
              </a:xfrm>
            </p:grpSpPr>
            <p:pic>
              <p:nvPicPr>
                <p:cNvPr id="9" name="图片 8" descr="图片包含 室内, 桌子, 小, 前&#10;&#10;描述已自动生成">
                  <a:extLst>
                    <a:ext uri="{FF2B5EF4-FFF2-40B4-BE49-F238E27FC236}">
                      <a16:creationId xmlns:a16="http://schemas.microsoft.com/office/drawing/2014/main" id="{E75AF7EB-45B8-F06B-EBE9-433CE7F05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10" y="3572206"/>
                  <a:ext cx="1584151" cy="1305112"/>
                </a:xfrm>
                <a:prstGeom prst="rect">
                  <a:avLst/>
                </a:prstGeom>
              </p:spPr>
            </p:pic>
            <p:pic>
              <p:nvPicPr>
                <p:cNvPr id="10" name="图片 9" descr="桌子上的显微镜&#10;&#10;低可信度描述已自动生成">
                  <a:extLst>
                    <a:ext uri="{FF2B5EF4-FFF2-40B4-BE49-F238E27FC236}">
                      <a16:creationId xmlns:a16="http://schemas.microsoft.com/office/drawing/2014/main" id="{DDA5E06E-FEFA-EDB2-A8A9-FC726D554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947" y="3572206"/>
                  <a:ext cx="1584152" cy="1305111"/>
                </a:xfrm>
                <a:prstGeom prst="rect">
                  <a:avLst/>
                </a:prstGeom>
              </p:spPr>
            </p:pic>
            <p:cxnSp>
              <p:nvCxnSpPr>
                <p:cNvPr id="11" name="直接箭头连接符 10">
                  <a:extLst>
                    <a:ext uri="{FF2B5EF4-FFF2-40B4-BE49-F238E27FC236}">
                      <a16:creationId xmlns:a16="http://schemas.microsoft.com/office/drawing/2014/main" id="{B8C3AA24-6BD7-32B2-B16A-BE22FA204DCD}"/>
                    </a:ext>
                  </a:extLst>
                </p:cNvPr>
                <p:cNvCxnSpPr>
                  <a:cxnSpLocks/>
                  <a:stCxn id="9" idx="3"/>
                  <a:endCxn id="10" idx="1"/>
                </p:cNvCxnSpPr>
                <p:nvPr/>
              </p:nvCxnSpPr>
              <p:spPr>
                <a:xfrm>
                  <a:off x="2106561" y="4224762"/>
                  <a:ext cx="15763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2" name="图片 11" descr="图标&#10;&#10;描述已自动生成">
                  <a:extLst>
                    <a:ext uri="{FF2B5EF4-FFF2-40B4-BE49-F238E27FC236}">
                      <a16:creationId xmlns:a16="http://schemas.microsoft.com/office/drawing/2014/main" id="{98C0D536-405A-12A6-FFBE-DBA2B4450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150" y="3567275"/>
                  <a:ext cx="665207" cy="578934"/>
                </a:xfrm>
                <a:prstGeom prst="rect">
                  <a:avLst/>
                </a:prstGeom>
              </p:spPr>
            </p:pic>
          </p:grpSp>
          <p:pic>
            <p:nvPicPr>
              <p:cNvPr id="8" name="Picture 4" descr="Neural Networking: Robots Learning From Video | Hackaday">
                <a:extLst>
                  <a:ext uri="{FF2B5EF4-FFF2-40B4-BE49-F238E27FC236}">
                    <a16:creationId xmlns:a16="http://schemas.microsoft.com/office/drawing/2014/main" id="{C750A181-7F2A-B222-2C70-AAEE0D584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567" y="3103521"/>
                <a:ext cx="3427283" cy="20736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 name="文本框 12">
            <a:extLst>
              <a:ext uri="{FF2B5EF4-FFF2-40B4-BE49-F238E27FC236}">
                <a16:creationId xmlns:a16="http://schemas.microsoft.com/office/drawing/2014/main" id="{54AE5449-2F9D-46AB-8795-596EDB37F42D}"/>
              </a:ext>
            </a:extLst>
          </p:cNvPr>
          <p:cNvSpPr txBox="1"/>
          <p:nvPr/>
        </p:nvSpPr>
        <p:spPr>
          <a:xfrm>
            <a:off x="10444406" y="6155279"/>
            <a:ext cx="1747594"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Image Source: Internet</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178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a:latin typeface="Arial" panose="020B0604020202020204" pitchFamily="34" charset="0"/>
                <a:cs typeface="Arial" panose="020B0604020202020204" pitchFamily="34" charset="0"/>
              </a:rPr>
              <a:t>Some state(-action pairs) could be missing in either non-expert or expert data</a:t>
            </a:r>
          </a:p>
          <a:p>
            <a:pPr lvl="1"/>
            <a:r>
              <a:rPr lang="en-US" altLang="zh-CN" sz="2000">
                <a:latin typeface="Arial" panose="020B0604020202020204" pitchFamily="34" charset="0"/>
                <a:cs typeface="Arial" panose="020B0604020202020204" pitchFamily="34" charset="0"/>
              </a:rPr>
              <a:t>Non-expert data could be corrupted </a:t>
            </a:r>
          </a:p>
          <a:p>
            <a:pPr lvl="1"/>
            <a:r>
              <a:rPr lang="en-US" altLang="zh-CN" sz="2000">
                <a:latin typeface="Arial" panose="020B0604020202020204" pitchFamily="34" charset="0"/>
                <a:cs typeface="Arial" panose="020B0604020202020204" pitchFamily="34" charset="0"/>
              </a:rPr>
              <a:t>Expert demonstrations might only contain key frames or the desired goal </a:t>
            </a:r>
            <a:r>
              <a:rPr lang="en-US" altLang="zh-CN" sz="2000" i="1">
                <a:latin typeface="Arial" panose="020B0604020202020204" pitchFamily="34" charset="0"/>
                <a:cs typeface="Arial" panose="020B0604020202020204" pitchFamily="34" charset="0"/>
              </a:rPr>
              <a:t>(examples) </a:t>
            </a: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r>
              <a:rPr lang="en-US" altLang="zh-CN" sz="2400">
                <a:latin typeface="Arial" panose="020B0604020202020204" pitchFamily="34" charset="0"/>
                <a:cs typeface="Arial" panose="020B0604020202020204" pitchFamily="34" charset="0"/>
              </a:rPr>
              <a:t>Current state-of-the-art methods are not robust in such settings: loss unbounded and practically overfitting if data is missing</a:t>
            </a:r>
            <a:endParaRPr lang="zh-CN" altLang="en-US" sz="2400">
              <a:latin typeface="Arial" panose="020B0604020202020204" pitchFamily="34" charset="0"/>
              <a:cs typeface="Arial" panose="020B0604020202020204" pitchFamily="34" charset="0"/>
            </a:endParaRPr>
          </a:p>
          <a:p>
            <a:pPr lvl="1"/>
            <a:endParaRPr lang="zh-CN" altLang="en-US" sz="14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Why with possibly incomplete trajectories?</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grpSp>
        <p:nvGrpSpPr>
          <p:cNvPr id="40" name="组合 39">
            <a:extLst>
              <a:ext uri="{FF2B5EF4-FFF2-40B4-BE49-F238E27FC236}">
                <a16:creationId xmlns:a16="http://schemas.microsoft.com/office/drawing/2014/main" id="{F3F6F4A6-A3F3-641E-130C-7CC09570E06D}"/>
              </a:ext>
            </a:extLst>
          </p:cNvPr>
          <p:cNvGrpSpPr/>
          <p:nvPr/>
        </p:nvGrpSpPr>
        <p:grpSpPr>
          <a:xfrm>
            <a:off x="4827723" y="2545734"/>
            <a:ext cx="2501016" cy="2696325"/>
            <a:chOff x="4845492" y="2545734"/>
            <a:chExt cx="2501016" cy="2696325"/>
          </a:xfrm>
        </p:grpSpPr>
        <p:pic>
          <p:nvPicPr>
            <p:cNvPr id="8" name="图片 7">
              <a:extLst>
                <a:ext uri="{FF2B5EF4-FFF2-40B4-BE49-F238E27FC236}">
                  <a16:creationId xmlns:a16="http://schemas.microsoft.com/office/drawing/2014/main" id="{71C02D5A-27AB-B4BC-64C3-37D3169E841A}"/>
                </a:ext>
              </a:extLst>
            </p:cNvPr>
            <p:cNvPicPr>
              <a:picLocks noChangeAspect="1"/>
            </p:cNvPicPr>
            <p:nvPr/>
          </p:nvPicPr>
          <p:blipFill>
            <a:blip r:embed="rId4"/>
            <a:stretch>
              <a:fillRect/>
            </a:stretch>
          </p:blipFill>
          <p:spPr>
            <a:xfrm>
              <a:off x="4845492" y="2545734"/>
              <a:ext cx="2501016" cy="2281869"/>
            </a:xfrm>
            <a:prstGeom prst="rect">
              <a:avLst/>
            </a:prstGeom>
          </p:spPr>
        </p:pic>
        <p:sp>
          <p:nvSpPr>
            <p:cNvPr id="11" name="文本框 10">
              <a:extLst>
                <a:ext uri="{FF2B5EF4-FFF2-40B4-BE49-F238E27FC236}">
                  <a16:creationId xmlns:a16="http://schemas.microsoft.com/office/drawing/2014/main" id="{BC62A0AF-E11F-3463-3354-5D529FB071C0}"/>
                </a:ext>
              </a:extLst>
            </p:cNvPr>
            <p:cNvSpPr txBox="1"/>
            <p:nvPr/>
          </p:nvSpPr>
          <p:spPr>
            <a:xfrm>
              <a:off x="5140720" y="4841949"/>
              <a:ext cx="1834156"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Key frames [1]</a:t>
              </a:r>
            </a:p>
          </p:txBody>
        </p:sp>
      </p:grpSp>
      <p:sp>
        <p:nvSpPr>
          <p:cNvPr id="15" name="文本框 14">
            <a:extLst>
              <a:ext uri="{FF2B5EF4-FFF2-40B4-BE49-F238E27FC236}">
                <a16:creationId xmlns:a16="http://schemas.microsoft.com/office/drawing/2014/main" id="{979F1E98-7E6C-B1C5-EDF7-587B02310CEC}"/>
              </a:ext>
            </a:extLst>
          </p:cNvPr>
          <p:cNvSpPr txBox="1"/>
          <p:nvPr/>
        </p:nvSpPr>
        <p:spPr>
          <a:xfrm>
            <a:off x="2495550" y="6155279"/>
            <a:ext cx="9696450" cy="276999"/>
          </a:xfrm>
          <a:prstGeom prst="rect">
            <a:avLst/>
          </a:prstGeom>
          <a:noFill/>
        </p:spPr>
        <p:txBody>
          <a:bodyPr wrap="squar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[1] X. Peng et al. </a:t>
            </a:r>
            <a:r>
              <a:rPr lang="en-US" altLang="zh-CN" sz="1200" err="1">
                <a:solidFill>
                  <a:schemeClr val="bg1">
                    <a:lumMod val="75000"/>
                  </a:schemeClr>
                </a:solidFill>
                <a:latin typeface="Arial" panose="020B0604020202020204" pitchFamily="34" charset="0"/>
                <a:cs typeface="Arial" panose="020B0604020202020204" pitchFamily="34" charset="0"/>
              </a:rPr>
              <a:t>DeepMimic</a:t>
            </a:r>
            <a:r>
              <a:rPr lang="en-US" altLang="zh-CN" sz="1200">
                <a:solidFill>
                  <a:schemeClr val="bg1">
                    <a:lumMod val="75000"/>
                  </a:schemeClr>
                </a:solidFill>
                <a:latin typeface="Arial" panose="020B0604020202020204" pitchFamily="34" charset="0"/>
                <a:cs typeface="Arial" panose="020B0604020202020204" pitchFamily="34" charset="0"/>
              </a:rPr>
              <a:t>: Example-Guided Deep Reinforcement Learning of Physics-Based Character Skills. In ACM Trans. Graph, 2018.</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grpSp>
        <p:nvGrpSpPr>
          <p:cNvPr id="39" name="组合 38">
            <a:extLst>
              <a:ext uri="{FF2B5EF4-FFF2-40B4-BE49-F238E27FC236}">
                <a16:creationId xmlns:a16="http://schemas.microsoft.com/office/drawing/2014/main" id="{C7D77934-0D24-B52C-88A1-9F5C0CD62B0B}"/>
              </a:ext>
            </a:extLst>
          </p:cNvPr>
          <p:cNvGrpSpPr/>
          <p:nvPr/>
        </p:nvGrpSpPr>
        <p:grpSpPr>
          <a:xfrm>
            <a:off x="937261" y="2635906"/>
            <a:ext cx="2953201" cy="2601073"/>
            <a:chOff x="1435630" y="2635906"/>
            <a:chExt cx="2953201" cy="2601073"/>
          </a:xfrm>
        </p:grpSpPr>
        <p:sp>
          <p:nvSpPr>
            <p:cNvPr id="12" name="文本框 11">
              <a:extLst>
                <a:ext uri="{FF2B5EF4-FFF2-40B4-BE49-F238E27FC236}">
                  <a16:creationId xmlns:a16="http://schemas.microsoft.com/office/drawing/2014/main" id="{43924FA8-2D07-16B9-8F2A-48A4E9CBF66B}"/>
                </a:ext>
              </a:extLst>
            </p:cNvPr>
            <p:cNvSpPr txBox="1"/>
            <p:nvPr/>
          </p:nvSpPr>
          <p:spPr>
            <a:xfrm>
              <a:off x="1652144" y="4836869"/>
              <a:ext cx="2520562"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Corrupted trajectory</a:t>
              </a:r>
            </a:p>
          </p:txBody>
        </p:sp>
        <p:grpSp>
          <p:nvGrpSpPr>
            <p:cNvPr id="38" name="组合 37">
              <a:extLst>
                <a:ext uri="{FF2B5EF4-FFF2-40B4-BE49-F238E27FC236}">
                  <a16:creationId xmlns:a16="http://schemas.microsoft.com/office/drawing/2014/main" id="{90A720D4-A04D-B844-E980-FDC407A852BA}"/>
                </a:ext>
              </a:extLst>
            </p:cNvPr>
            <p:cNvGrpSpPr/>
            <p:nvPr/>
          </p:nvGrpSpPr>
          <p:grpSpPr>
            <a:xfrm>
              <a:off x="1435630" y="2635906"/>
              <a:ext cx="2953201" cy="2188873"/>
              <a:chOff x="1435630" y="2635906"/>
              <a:chExt cx="2953201" cy="2188873"/>
            </a:xfrm>
          </p:grpSpPr>
          <p:pic>
            <p:nvPicPr>
              <p:cNvPr id="17" name="图片 16" descr="人在水里&#10;&#10;低可信度描述已自动生成">
                <a:extLst>
                  <a:ext uri="{FF2B5EF4-FFF2-40B4-BE49-F238E27FC236}">
                    <a16:creationId xmlns:a16="http://schemas.microsoft.com/office/drawing/2014/main" id="{4A4364F3-02A0-1C51-EECD-B668121EF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5630" y="3797415"/>
                <a:ext cx="1027365" cy="1027364"/>
              </a:xfrm>
              <a:prstGeom prst="rect">
                <a:avLst/>
              </a:prstGeom>
              <a:effectLst>
                <a:outerShdw blurRad="50800" dist="38100" dir="2700000" algn="tl" rotWithShape="0">
                  <a:prstClr val="black">
                    <a:alpha val="40000"/>
                  </a:prstClr>
                </a:outerShdw>
              </a:effectLst>
            </p:spPr>
          </p:pic>
          <p:pic>
            <p:nvPicPr>
              <p:cNvPr id="19" name="图片 18" descr="躺在地上&#10;&#10;低可信度描述已自动生成">
                <a:extLst>
                  <a:ext uri="{FF2B5EF4-FFF2-40B4-BE49-F238E27FC236}">
                    <a16:creationId xmlns:a16="http://schemas.microsoft.com/office/drawing/2014/main" id="{04261059-D29D-A943-8672-017B54B23B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5630" y="2664779"/>
                <a:ext cx="1027365" cy="1027364"/>
              </a:xfrm>
              <a:prstGeom prst="rect">
                <a:avLst/>
              </a:prstGeom>
              <a:effectLst>
                <a:outerShdw blurRad="50800" dist="38100" dir="2700000" algn="tl" rotWithShape="0">
                  <a:prstClr val="black">
                    <a:alpha val="40000"/>
                  </a:prstClr>
                </a:outerShdw>
              </a:effectLst>
            </p:spPr>
          </p:pic>
          <p:pic>
            <p:nvPicPr>
              <p:cNvPr id="21" name="图片 20" descr="女人躺在地上&#10;&#10;中度可信度描述已自动生成">
                <a:extLst>
                  <a:ext uri="{FF2B5EF4-FFF2-40B4-BE49-F238E27FC236}">
                    <a16:creationId xmlns:a16="http://schemas.microsoft.com/office/drawing/2014/main" id="{7421234D-73C1-F1AB-02D8-CB3D45BA4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2105" y="2664779"/>
                <a:ext cx="1027365" cy="1027364"/>
              </a:xfrm>
              <a:prstGeom prst="rect">
                <a:avLst/>
              </a:prstGeom>
              <a:effectLst>
                <a:outerShdw blurRad="50800" dist="38100" dir="2700000" algn="tl" rotWithShape="0">
                  <a:prstClr val="black">
                    <a:alpha val="40000"/>
                  </a:prstClr>
                </a:outerShdw>
              </a:effectLst>
            </p:spPr>
          </p:pic>
          <p:pic>
            <p:nvPicPr>
              <p:cNvPr id="22" name="图片 21" descr="人在水里&#10;&#10;低可信度描述已自动生成">
                <a:extLst>
                  <a:ext uri="{FF2B5EF4-FFF2-40B4-BE49-F238E27FC236}">
                    <a16:creationId xmlns:a16="http://schemas.microsoft.com/office/drawing/2014/main" id="{CF0E8957-3659-0952-6CE4-D334AF0042A0}"/>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892105" y="3797415"/>
                <a:ext cx="1027365" cy="1027364"/>
              </a:xfrm>
              <a:prstGeom prst="rect">
                <a:avLst/>
              </a:prstGeom>
              <a:solidFill>
                <a:schemeClr val="tx1"/>
              </a:solidFill>
              <a:effectLst>
                <a:outerShdw blurRad="50800" dist="38100" dir="2700000" algn="tl" rotWithShape="0">
                  <a:prstClr val="black">
                    <a:alpha val="40000"/>
                  </a:prstClr>
                </a:outerShdw>
              </a:effectLst>
            </p:spPr>
          </p:pic>
          <p:cxnSp>
            <p:nvCxnSpPr>
              <p:cNvPr id="25" name="直接箭头连接符 24">
                <a:extLst>
                  <a:ext uri="{FF2B5EF4-FFF2-40B4-BE49-F238E27FC236}">
                    <a16:creationId xmlns:a16="http://schemas.microsoft.com/office/drawing/2014/main" id="{34A5EB09-F12A-D9B7-A084-6DA25B9FF35A}"/>
                  </a:ext>
                </a:extLst>
              </p:cNvPr>
              <p:cNvCxnSpPr>
                <a:stCxn id="19" idx="3"/>
                <a:endCxn id="21" idx="1"/>
              </p:cNvCxnSpPr>
              <p:nvPr/>
            </p:nvCxnSpPr>
            <p:spPr>
              <a:xfrm>
                <a:off x="2462995" y="3178461"/>
                <a:ext cx="4291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37BE99B8-E19C-A761-FF52-DB9B175E6FE5}"/>
                  </a:ext>
                </a:extLst>
              </p:cNvPr>
              <p:cNvCxnSpPr>
                <a:cxnSpLocks/>
                <a:stCxn id="22" idx="1"/>
                <a:endCxn id="17" idx="3"/>
              </p:cNvCxnSpPr>
              <p:nvPr/>
            </p:nvCxnSpPr>
            <p:spPr>
              <a:xfrm flipH="1">
                <a:off x="2462995" y="4311097"/>
                <a:ext cx="4291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6A59BB6-92E7-1312-279B-CDBD722F18A2}"/>
                      </a:ext>
                    </a:extLst>
                  </p:cNvPr>
                  <p:cNvSpPr txBox="1"/>
                  <p:nvPr/>
                </p:nvSpPr>
                <p:spPr>
                  <a:xfrm>
                    <a:off x="2421775" y="2724406"/>
                    <a:ext cx="5115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𝑎</m:t>
                              </m:r>
                            </m:e>
                            <m:sub>
                              <m:r>
                                <a:rPr lang="en-US" altLang="zh-CN" sz="2000" b="0" i="1" smtClean="0">
                                  <a:latin typeface="Cambria Math" panose="02040503050406030204" pitchFamily="18" charset="0"/>
                                  <a:cs typeface="Arial" panose="020B0604020202020204" pitchFamily="34" charset="0"/>
                                </a:rPr>
                                <m:t>1</m:t>
                              </m:r>
                            </m:sub>
                          </m:sSub>
                        </m:oMath>
                      </m:oMathPara>
                    </a14:m>
                    <a:endParaRPr lang="zh-CN" altLang="en-US" sz="2000">
                      <a:latin typeface="Arial" panose="020B0604020202020204" pitchFamily="34" charset="0"/>
                      <a:cs typeface="Arial" panose="020B0604020202020204" pitchFamily="34" charset="0"/>
                    </a:endParaRPr>
                  </a:p>
                </p:txBody>
              </p:sp>
            </mc:Choice>
            <mc:Fallback xmlns="">
              <p:sp>
                <p:nvSpPr>
                  <p:cNvPr id="29" name="文本框 28">
                    <a:extLst>
                      <a:ext uri="{FF2B5EF4-FFF2-40B4-BE49-F238E27FC236}">
                        <a16:creationId xmlns:a16="http://schemas.microsoft.com/office/drawing/2014/main" id="{26A59BB6-92E7-1312-279B-CDBD722F18A2}"/>
                      </a:ext>
                    </a:extLst>
                  </p:cNvPr>
                  <p:cNvSpPr txBox="1">
                    <a:spLocks noRot="1" noChangeAspect="1" noMove="1" noResize="1" noEditPoints="1" noAdjustHandles="1" noChangeArrowheads="1" noChangeShapeType="1" noTextEdit="1"/>
                  </p:cNvSpPr>
                  <p:nvPr/>
                </p:nvSpPr>
                <p:spPr>
                  <a:xfrm>
                    <a:off x="2421775" y="2724406"/>
                    <a:ext cx="511550" cy="400110"/>
                  </a:xfrm>
                  <a:prstGeom prst="rect">
                    <a:avLst/>
                  </a:prstGeom>
                  <a:blipFill>
                    <a:blip r:embed="rId10"/>
                    <a:stretch>
                      <a:fillRect b="-1515"/>
                    </a:stretch>
                  </a:blipFill>
                </p:spPr>
                <p:txBody>
                  <a:bodyPr/>
                  <a:lstStyle/>
                  <a:p>
                    <a:r>
                      <a:rPr lang="en-US">
                        <a:noFill/>
                      </a:rPr>
                      <a:t> </a:t>
                    </a:r>
                  </a:p>
                </p:txBody>
              </p:sp>
            </mc:Fallback>
          </mc:AlternateContent>
          <p:sp>
            <p:nvSpPr>
              <p:cNvPr id="30" name="文本框 29">
                <a:extLst>
                  <a:ext uri="{FF2B5EF4-FFF2-40B4-BE49-F238E27FC236}">
                    <a16:creationId xmlns:a16="http://schemas.microsoft.com/office/drawing/2014/main" id="{92F3EE17-7D3C-5B1E-393E-92B468C87102}"/>
                  </a:ext>
                </a:extLst>
              </p:cNvPr>
              <p:cNvSpPr txBox="1"/>
              <p:nvPr/>
            </p:nvSpPr>
            <p:spPr>
              <a:xfrm>
                <a:off x="2513883" y="3898897"/>
                <a:ext cx="327334"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a:t>
                </a:r>
                <a:endParaRPr lang="zh-CN" altLang="en-US" sz="2000">
                  <a:latin typeface="Arial" panose="020B0604020202020204" pitchFamily="34" charset="0"/>
                  <a:cs typeface="Arial" panose="020B0604020202020204" pitchFamily="34" charset="0"/>
                </a:endParaRPr>
              </a:p>
            </p:txBody>
          </p:sp>
          <p:cxnSp>
            <p:nvCxnSpPr>
              <p:cNvPr id="32" name="连接符: 肘形 31">
                <a:extLst>
                  <a:ext uri="{FF2B5EF4-FFF2-40B4-BE49-F238E27FC236}">
                    <a16:creationId xmlns:a16="http://schemas.microsoft.com/office/drawing/2014/main" id="{7ACD0E19-E1FF-36DF-7CD6-12BC42D3AC6A}"/>
                  </a:ext>
                </a:extLst>
              </p:cNvPr>
              <p:cNvCxnSpPr>
                <a:stCxn id="21" idx="3"/>
                <a:endCxn id="22" idx="3"/>
              </p:cNvCxnSpPr>
              <p:nvPr/>
            </p:nvCxnSpPr>
            <p:spPr>
              <a:xfrm>
                <a:off x="3919470" y="3178461"/>
                <a:ext cx="12700" cy="1132636"/>
              </a:xfrm>
              <a:prstGeom prst="bent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ED18252-5D3C-42DB-58EB-3B58D68CC5F5}"/>
                      </a:ext>
                    </a:extLst>
                  </p:cNvPr>
                  <p:cNvSpPr txBox="1"/>
                  <p:nvPr/>
                </p:nvSpPr>
                <p:spPr>
                  <a:xfrm>
                    <a:off x="3871317" y="2724406"/>
                    <a:ext cx="51751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𝑎</m:t>
                              </m:r>
                            </m:e>
                            <m:sub>
                              <m:r>
                                <a:rPr lang="en-US" altLang="zh-CN" sz="2000" b="0" i="1" smtClean="0">
                                  <a:latin typeface="Cambria Math" panose="02040503050406030204" pitchFamily="18" charset="0"/>
                                  <a:cs typeface="Arial" panose="020B0604020202020204" pitchFamily="34" charset="0"/>
                                </a:rPr>
                                <m:t>2</m:t>
                              </m:r>
                            </m:sub>
                          </m:sSub>
                        </m:oMath>
                      </m:oMathPara>
                    </a14:m>
                    <a:endParaRPr lang="zh-CN" altLang="en-US" sz="2000">
                      <a:latin typeface="Arial" panose="020B0604020202020204" pitchFamily="34" charset="0"/>
                      <a:cs typeface="Arial" panose="020B0604020202020204" pitchFamily="34" charset="0"/>
                    </a:endParaRPr>
                  </a:p>
                </p:txBody>
              </p:sp>
            </mc:Choice>
            <mc:Fallback xmlns="">
              <p:sp>
                <p:nvSpPr>
                  <p:cNvPr id="33" name="文本框 32">
                    <a:extLst>
                      <a:ext uri="{FF2B5EF4-FFF2-40B4-BE49-F238E27FC236}">
                        <a16:creationId xmlns:a16="http://schemas.microsoft.com/office/drawing/2014/main" id="{0ED18252-5D3C-42DB-58EB-3B58D68CC5F5}"/>
                      </a:ext>
                    </a:extLst>
                  </p:cNvPr>
                  <p:cNvSpPr txBox="1">
                    <a:spLocks noRot="1" noChangeAspect="1" noMove="1" noResize="1" noEditPoints="1" noAdjustHandles="1" noChangeArrowheads="1" noChangeShapeType="1" noTextEdit="1"/>
                  </p:cNvSpPr>
                  <p:nvPr/>
                </p:nvSpPr>
                <p:spPr>
                  <a:xfrm>
                    <a:off x="3871317" y="2724406"/>
                    <a:ext cx="517514" cy="400110"/>
                  </a:xfrm>
                  <a:prstGeom prst="rect">
                    <a:avLst/>
                  </a:prstGeom>
                  <a:blipFill>
                    <a:blip r:embed="rId11"/>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BB58454-8385-B51A-273B-80560BBBA1BC}"/>
                      </a:ext>
                    </a:extLst>
                  </p:cNvPr>
                  <p:cNvSpPr txBox="1"/>
                  <p:nvPr/>
                </p:nvSpPr>
                <p:spPr>
                  <a:xfrm>
                    <a:off x="1703067" y="2635906"/>
                    <a:ext cx="48122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latin typeface="Cambria Math" panose="02040503050406030204" pitchFamily="18" charset="0"/>
                                  <a:cs typeface="Arial" panose="020B0604020202020204" pitchFamily="34" charset="0"/>
                                </a:rPr>
                              </m:ctrlPr>
                            </m:sSubPr>
                            <m:e>
                              <m:r>
                                <a:rPr lang="en-US" altLang="zh-CN" sz="2000" b="0" i="1" smtClean="0">
                                  <a:solidFill>
                                    <a:schemeClr val="bg1"/>
                                  </a:solidFill>
                                  <a:latin typeface="Cambria Math" panose="02040503050406030204" pitchFamily="18" charset="0"/>
                                  <a:cs typeface="Arial" panose="020B0604020202020204" pitchFamily="34" charset="0"/>
                                </a:rPr>
                                <m:t>𝑠</m:t>
                              </m:r>
                            </m:e>
                            <m:sub>
                              <m:r>
                                <a:rPr lang="en-US" altLang="zh-CN" sz="2000" b="0" i="1" smtClean="0">
                                  <a:solidFill>
                                    <a:schemeClr val="bg1"/>
                                  </a:solidFill>
                                  <a:latin typeface="Cambria Math" panose="02040503050406030204" pitchFamily="18" charset="0"/>
                                  <a:cs typeface="Arial" panose="020B0604020202020204" pitchFamily="34" charset="0"/>
                                </a:rPr>
                                <m:t>1</m:t>
                              </m:r>
                            </m:sub>
                          </m:sSub>
                        </m:oMath>
                      </m:oMathPara>
                    </a14:m>
                    <a:endParaRPr lang="zh-CN" altLang="en-US" sz="2000">
                      <a:solidFill>
                        <a:schemeClr val="bg1"/>
                      </a:solidFill>
                      <a:latin typeface="Arial" panose="020B0604020202020204" pitchFamily="34" charset="0"/>
                      <a:cs typeface="Arial" panose="020B0604020202020204" pitchFamily="34" charset="0"/>
                    </a:endParaRPr>
                  </a:p>
                </p:txBody>
              </p:sp>
            </mc:Choice>
            <mc:Fallback xmlns="">
              <p:sp>
                <p:nvSpPr>
                  <p:cNvPr id="34" name="文本框 33">
                    <a:extLst>
                      <a:ext uri="{FF2B5EF4-FFF2-40B4-BE49-F238E27FC236}">
                        <a16:creationId xmlns:a16="http://schemas.microsoft.com/office/drawing/2014/main" id="{CBB58454-8385-B51A-273B-80560BBBA1BC}"/>
                      </a:ext>
                    </a:extLst>
                  </p:cNvPr>
                  <p:cNvSpPr txBox="1">
                    <a:spLocks noRot="1" noChangeAspect="1" noMove="1" noResize="1" noEditPoints="1" noAdjustHandles="1" noChangeArrowheads="1" noChangeShapeType="1" noTextEdit="1"/>
                  </p:cNvSpPr>
                  <p:nvPr/>
                </p:nvSpPr>
                <p:spPr>
                  <a:xfrm>
                    <a:off x="1703067" y="2635906"/>
                    <a:ext cx="481221" cy="400110"/>
                  </a:xfrm>
                  <a:prstGeom prst="rect">
                    <a:avLst/>
                  </a:prstGeom>
                  <a:blipFill>
                    <a:blip r:embed="rId12"/>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0089953-AB26-34D0-2F0B-7F66198B586D}"/>
                      </a:ext>
                    </a:extLst>
                  </p:cNvPr>
                  <p:cNvSpPr txBox="1"/>
                  <p:nvPr/>
                </p:nvSpPr>
                <p:spPr>
                  <a:xfrm>
                    <a:off x="3167581" y="2635906"/>
                    <a:ext cx="4871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latin typeface="Cambria Math" panose="02040503050406030204" pitchFamily="18" charset="0"/>
                                  <a:cs typeface="Arial" panose="020B0604020202020204" pitchFamily="34" charset="0"/>
                                </a:rPr>
                              </m:ctrlPr>
                            </m:sSubPr>
                            <m:e>
                              <m:r>
                                <a:rPr lang="en-US" altLang="zh-CN" sz="2000" b="0" i="1" smtClean="0">
                                  <a:solidFill>
                                    <a:schemeClr val="bg1"/>
                                  </a:solidFill>
                                  <a:latin typeface="Cambria Math" panose="02040503050406030204" pitchFamily="18" charset="0"/>
                                  <a:cs typeface="Arial" panose="020B0604020202020204" pitchFamily="34" charset="0"/>
                                </a:rPr>
                                <m:t>𝑠</m:t>
                              </m:r>
                            </m:e>
                            <m:sub>
                              <m:r>
                                <a:rPr lang="en-US" altLang="zh-CN" sz="2000" b="0" i="1" smtClean="0">
                                  <a:solidFill>
                                    <a:schemeClr val="bg1"/>
                                  </a:solidFill>
                                  <a:latin typeface="Cambria Math" panose="02040503050406030204" pitchFamily="18" charset="0"/>
                                  <a:cs typeface="Arial" panose="020B0604020202020204" pitchFamily="34" charset="0"/>
                                </a:rPr>
                                <m:t>2</m:t>
                              </m:r>
                            </m:sub>
                          </m:sSub>
                        </m:oMath>
                      </m:oMathPara>
                    </a14:m>
                    <a:endParaRPr lang="zh-CN" altLang="en-US" sz="2000">
                      <a:solidFill>
                        <a:schemeClr val="bg1"/>
                      </a:solidFill>
                      <a:latin typeface="Arial" panose="020B0604020202020204" pitchFamily="34" charset="0"/>
                      <a:cs typeface="Arial" panose="020B0604020202020204" pitchFamily="34" charset="0"/>
                    </a:endParaRPr>
                  </a:p>
                </p:txBody>
              </p:sp>
            </mc:Choice>
            <mc:Fallback xmlns="">
              <p:sp>
                <p:nvSpPr>
                  <p:cNvPr id="35" name="文本框 34">
                    <a:extLst>
                      <a:ext uri="{FF2B5EF4-FFF2-40B4-BE49-F238E27FC236}">
                        <a16:creationId xmlns:a16="http://schemas.microsoft.com/office/drawing/2014/main" id="{D0089953-AB26-34D0-2F0B-7F66198B586D}"/>
                      </a:ext>
                    </a:extLst>
                  </p:cNvPr>
                  <p:cNvSpPr txBox="1">
                    <a:spLocks noRot="1" noChangeAspect="1" noMove="1" noResize="1" noEditPoints="1" noAdjustHandles="1" noChangeArrowheads="1" noChangeShapeType="1" noTextEdit="1"/>
                  </p:cNvSpPr>
                  <p:nvPr/>
                </p:nvSpPr>
                <p:spPr>
                  <a:xfrm>
                    <a:off x="3167581" y="2635906"/>
                    <a:ext cx="487185" cy="400110"/>
                  </a:xfrm>
                  <a:prstGeom prst="rect">
                    <a:avLst/>
                  </a:prstGeom>
                  <a:blipFill>
                    <a:blip r:embed="rId13"/>
                    <a:stretch>
                      <a:fillRect b="-3030"/>
                    </a:stretch>
                  </a:blipFill>
                </p:spPr>
                <p:txBody>
                  <a:bodyPr/>
                  <a:lstStyle/>
                  <a:p>
                    <a:r>
                      <a:rPr lang="en-US">
                        <a:noFill/>
                      </a:rPr>
                      <a:t> </a:t>
                    </a:r>
                  </a:p>
                </p:txBody>
              </p:sp>
            </mc:Fallback>
          </mc:AlternateContent>
          <p:sp>
            <p:nvSpPr>
              <p:cNvPr id="36" name="文本框 35">
                <a:extLst>
                  <a:ext uri="{FF2B5EF4-FFF2-40B4-BE49-F238E27FC236}">
                    <a16:creationId xmlns:a16="http://schemas.microsoft.com/office/drawing/2014/main" id="{87E797E1-16B9-D56A-2ABB-2718C1D7F063}"/>
                  </a:ext>
                </a:extLst>
              </p:cNvPr>
              <p:cNvSpPr txBox="1"/>
              <p:nvPr/>
            </p:nvSpPr>
            <p:spPr>
              <a:xfrm>
                <a:off x="3242120" y="3792593"/>
                <a:ext cx="327334" cy="400110"/>
              </a:xfrm>
              <a:prstGeom prst="rect">
                <a:avLst/>
              </a:prstGeom>
              <a:noFill/>
            </p:spPr>
            <p:txBody>
              <a:bodyPr wrap="none" rtlCol="0">
                <a:spAutoFit/>
              </a:bodyPr>
              <a:lstStyle/>
              <a:p>
                <a:r>
                  <a:rPr lang="en-US" altLang="zh-CN" sz="2000">
                    <a:solidFill>
                      <a:schemeClr val="bg1"/>
                    </a:solidFill>
                    <a:latin typeface="Arial" panose="020B0604020202020204" pitchFamily="34" charset="0"/>
                    <a:cs typeface="Arial" panose="020B0604020202020204" pitchFamily="34" charset="0"/>
                  </a:rPr>
                  <a:t>?</a:t>
                </a:r>
                <a:endParaRPr lang="zh-CN" altLang="en-US" sz="200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27590D8-A80E-B7D0-4FA8-B5ACC97A6CB2}"/>
                      </a:ext>
                    </a:extLst>
                  </p:cNvPr>
                  <p:cNvSpPr txBox="1"/>
                  <p:nvPr/>
                </p:nvSpPr>
                <p:spPr>
                  <a:xfrm>
                    <a:off x="1703067" y="3744779"/>
                    <a:ext cx="4821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latin typeface="Cambria Math" panose="02040503050406030204" pitchFamily="18" charset="0"/>
                                  <a:cs typeface="Arial" panose="020B0604020202020204" pitchFamily="34" charset="0"/>
                                </a:rPr>
                              </m:ctrlPr>
                            </m:sSubPr>
                            <m:e>
                              <m:r>
                                <a:rPr lang="en-US" altLang="zh-CN" sz="2000" b="0" i="1" smtClean="0">
                                  <a:solidFill>
                                    <a:schemeClr val="bg1"/>
                                  </a:solidFill>
                                  <a:latin typeface="Cambria Math" panose="02040503050406030204" pitchFamily="18" charset="0"/>
                                  <a:cs typeface="Arial" panose="020B0604020202020204" pitchFamily="34" charset="0"/>
                                </a:rPr>
                                <m:t>𝑠</m:t>
                              </m:r>
                            </m:e>
                            <m:sub>
                              <m:r>
                                <a:rPr lang="en-US" altLang="zh-CN" sz="2000" b="0" i="1" smtClean="0">
                                  <a:solidFill>
                                    <a:schemeClr val="bg1"/>
                                  </a:solidFill>
                                  <a:latin typeface="Cambria Math" panose="02040503050406030204" pitchFamily="18" charset="0"/>
                                  <a:cs typeface="Arial" panose="020B0604020202020204" pitchFamily="34" charset="0"/>
                                </a:rPr>
                                <m:t>4</m:t>
                              </m:r>
                            </m:sub>
                          </m:sSub>
                        </m:oMath>
                      </m:oMathPara>
                    </a14:m>
                    <a:endParaRPr lang="zh-CN" altLang="en-US" sz="2000">
                      <a:solidFill>
                        <a:schemeClr val="bg1"/>
                      </a:solidFill>
                      <a:latin typeface="Arial" panose="020B0604020202020204" pitchFamily="34" charset="0"/>
                      <a:cs typeface="Arial" panose="020B0604020202020204" pitchFamily="34" charset="0"/>
                    </a:endParaRPr>
                  </a:p>
                </p:txBody>
              </p:sp>
            </mc:Choice>
            <mc:Fallback xmlns="">
              <p:sp>
                <p:nvSpPr>
                  <p:cNvPr id="37" name="文本框 36">
                    <a:extLst>
                      <a:ext uri="{FF2B5EF4-FFF2-40B4-BE49-F238E27FC236}">
                        <a16:creationId xmlns:a16="http://schemas.microsoft.com/office/drawing/2014/main" id="{827590D8-A80E-B7D0-4FA8-B5ACC97A6CB2}"/>
                      </a:ext>
                    </a:extLst>
                  </p:cNvPr>
                  <p:cNvSpPr txBox="1">
                    <a:spLocks noRot="1" noChangeAspect="1" noMove="1" noResize="1" noEditPoints="1" noAdjustHandles="1" noChangeArrowheads="1" noChangeShapeType="1" noTextEdit="1"/>
                  </p:cNvSpPr>
                  <p:nvPr/>
                </p:nvSpPr>
                <p:spPr>
                  <a:xfrm>
                    <a:off x="1703067" y="3744779"/>
                    <a:ext cx="482183" cy="400110"/>
                  </a:xfrm>
                  <a:prstGeom prst="rect">
                    <a:avLst/>
                  </a:prstGeom>
                  <a:blipFill>
                    <a:blip r:embed="rId14"/>
                    <a:stretch>
                      <a:fillRect b="-3030"/>
                    </a:stretch>
                  </a:blipFill>
                </p:spPr>
                <p:txBody>
                  <a:bodyPr/>
                  <a:lstStyle/>
                  <a:p>
                    <a:r>
                      <a:rPr lang="en-US">
                        <a:noFill/>
                      </a:rPr>
                      <a:t> </a:t>
                    </a:r>
                  </a:p>
                </p:txBody>
              </p:sp>
            </mc:Fallback>
          </mc:AlternateContent>
        </p:grpSp>
      </p:grpSp>
      <p:grpSp>
        <p:nvGrpSpPr>
          <p:cNvPr id="60" name="组合 59">
            <a:extLst>
              <a:ext uri="{FF2B5EF4-FFF2-40B4-BE49-F238E27FC236}">
                <a16:creationId xmlns:a16="http://schemas.microsoft.com/office/drawing/2014/main" id="{CF8CF5DF-E45E-2CA3-F6E2-D0A018CFDF16}"/>
              </a:ext>
            </a:extLst>
          </p:cNvPr>
          <p:cNvGrpSpPr/>
          <p:nvPr/>
        </p:nvGrpSpPr>
        <p:grpSpPr>
          <a:xfrm>
            <a:off x="8266000" y="2648493"/>
            <a:ext cx="2988740" cy="2593566"/>
            <a:chOff x="8283248" y="2648493"/>
            <a:chExt cx="2988740" cy="2593566"/>
          </a:xfrm>
        </p:grpSpPr>
        <p:sp>
          <p:nvSpPr>
            <p:cNvPr id="14" name="文本框 13">
              <a:extLst>
                <a:ext uri="{FF2B5EF4-FFF2-40B4-BE49-F238E27FC236}">
                  <a16:creationId xmlns:a16="http://schemas.microsoft.com/office/drawing/2014/main" id="{A0AC7C76-E38D-37DA-0EF0-EA14082DF2C9}"/>
                </a:ext>
              </a:extLst>
            </p:cNvPr>
            <p:cNvSpPr txBox="1"/>
            <p:nvPr/>
          </p:nvSpPr>
          <p:spPr>
            <a:xfrm>
              <a:off x="8491743" y="4841949"/>
              <a:ext cx="2571750" cy="400110"/>
            </a:xfrm>
            <a:prstGeom prst="rect">
              <a:avLst/>
            </a:prstGeom>
            <a:noFill/>
          </p:spPr>
          <p:txBody>
            <a:bodyPr wrap="square">
              <a:spAutoFit/>
            </a:bodyPr>
            <a:lstStyle/>
            <a:p>
              <a:r>
                <a:rPr lang="en-US" altLang="zh-CN" sz="2000">
                  <a:latin typeface="Arial" panose="020B0604020202020204" pitchFamily="34" charset="0"/>
                  <a:cs typeface="Arial" panose="020B0604020202020204" pitchFamily="34" charset="0"/>
                </a:rPr>
                <a:t>Goal-only (Examples)</a:t>
              </a:r>
            </a:p>
          </p:txBody>
        </p:sp>
        <p:grpSp>
          <p:nvGrpSpPr>
            <p:cNvPr id="59" name="组合 58">
              <a:extLst>
                <a:ext uri="{FF2B5EF4-FFF2-40B4-BE49-F238E27FC236}">
                  <a16:creationId xmlns:a16="http://schemas.microsoft.com/office/drawing/2014/main" id="{F83104ED-9E6F-5280-55B0-6F99A89C6BEE}"/>
                </a:ext>
              </a:extLst>
            </p:cNvPr>
            <p:cNvGrpSpPr/>
            <p:nvPr/>
          </p:nvGrpSpPr>
          <p:grpSpPr>
            <a:xfrm>
              <a:off x="8283248" y="2648493"/>
              <a:ext cx="2988740" cy="2176286"/>
              <a:chOff x="8283248" y="2648493"/>
              <a:chExt cx="2988740" cy="2176286"/>
            </a:xfrm>
          </p:grpSpPr>
          <p:pic>
            <p:nvPicPr>
              <p:cNvPr id="47" name="图片 46" descr="图片包含 桌子, 室内, 小, 上的&#10;&#10;描述已自动生成">
                <a:extLst>
                  <a:ext uri="{FF2B5EF4-FFF2-40B4-BE49-F238E27FC236}">
                    <a16:creationId xmlns:a16="http://schemas.microsoft.com/office/drawing/2014/main" id="{9AD8716E-B3B4-0FB6-5F6A-1D9B7020210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45988" y="2648493"/>
                <a:ext cx="1026000" cy="1026000"/>
              </a:xfrm>
              <a:prstGeom prst="rect">
                <a:avLst/>
              </a:prstGeom>
              <a:effectLst>
                <a:outerShdw blurRad="50800" dist="38100" dir="2700000" algn="tl" rotWithShape="0">
                  <a:prstClr val="black">
                    <a:alpha val="40000"/>
                  </a:prstClr>
                </a:outerShdw>
              </a:effectLst>
            </p:spPr>
          </p:pic>
          <p:pic>
            <p:nvPicPr>
              <p:cNvPr id="49" name="图片 48" descr="图片包含 室内, 桌子, 小, 厨房&#10;&#10;描述已自动生成">
                <a:extLst>
                  <a:ext uri="{FF2B5EF4-FFF2-40B4-BE49-F238E27FC236}">
                    <a16:creationId xmlns:a16="http://schemas.microsoft.com/office/drawing/2014/main" id="{BB2CF6F3-5188-B4FD-23C9-D72F9C8EA3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40302" y="3798779"/>
                <a:ext cx="1026000" cy="1026000"/>
              </a:xfrm>
              <a:prstGeom prst="rect">
                <a:avLst/>
              </a:prstGeom>
              <a:effectLst>
                <a:outerShdw blurRad="50800" dist="38100" dir="2700000" algn="tl" rotWithShape="0">
                  <a:prstClr val="black">
                    <a:alpha val="40000"/>
                  </a:prstClr>
                </a:outerShdw>
              </a:effectLst>
            </p:spPr>
          </p:pic>
          <p:pic>
            <p:nvPicPr>
              <p:cNvPr id="51" name="图片 50">
                <a:extLst>
                  <a:ext uri="{FF2B5EF4-FFF2-40B4-BE49-F238E27FC236}">
                    <a16:creationId xmlns:a16="http://schemas.microsoft.com/office/drawing/2014/main" id="{E046E898-B0A2-770D-F18A-8A108553EF5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83248" y="3219694"/>
                <a:ext cx="1026000" cy="1026000"/>
              </a:xfrm>
              <a:prstGeom prst="rect">
                <a:avLst/>
              </a:prstGeom>
              <a:effectLst>
                <a:outerShdw blurRad="50800" dist="38100" dir="2700000" algn="tl" rotWithShape="0">
                  <a:prstClr val="black">
                    <a:alpha val="40000"/>
                  </a:prstClr>
                </a:outerShdw>
              </a:effectLst>
            </p:spPr>
          </p:pic>
          <p:cxnSp>
            <p:nvCxnSpPr>
              <p:cNvPr id="53" name="直接箭头连接符 52">
                <a:extLst>
                  <a:ext uri="{FF2B5EF4-FFF2-40B4-BE49-F238E27FC236}">
                    <a16:creationId xmlns:a16="http://schemas.microsoft.com/office/drawing/2014/main" id="{28C7F8E8-F73A-6B9B-3A59-DA1E6C5A7C72}"/>
                  </a:ext>
                </a:extLst>
              </p:cNvPr>
              <p:cNvCxnSpPr>
                <a:endCxn id="47" idx="1"/>
              </p:cNvCxnSpPr>
              <p:nvPr/>
            </p:nvCxnSpPr>
            <p:spPr>
              <a:xfrm flipV="1">
                <a:off x="9309248" y="3161493"/>
                <a:ext cx="936740" cy="583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43AFD1EE-272C-9503-21E0-42FDF2F27343}"/>
                  </a:ext>
                </a:extLst>
              </p:cNvPr>
              <p:cNvCxnSpPr>
                <a:cxnSpLocks/>
                <a:stCxn id="51" idx="3"/>
                <a:endCxn id="49" idx="1"/>
              </p:cNvCxnSpPr>
              <p:nvPr/>
            </p:nvCxnSpPr>
            <p:spPr>
              <a:xfrm>
                <a:off x="9309248" y="3732694"/>
                <a:ext cx="931054" cy="5790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C24EF446-9334-1BBE-7435-4C164D92D230}"/>
                  </a:ext>
                </a:extLst>
              </p:cNvPr>
              <p:cNvSpPr txBox="1"/>
              <p:nvPr/>
            </p:nvSpPr>
            <p:spPr>
              <a:xfrm>
                <a:off x="9300621" y="2846058"/>
                <a:ext cx="939681"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Goal 1</a:t>
                </a:r>
                <a:endParaRPr lang="zh-CN" altLang="en-US" sz="2000">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A607A14A-E5D0-3997-6482-F05664FFD3FA}"/>
                  </a:ext>
                </a:extLst>
              </p:cNvPr>
              <p:cNvSpPr txBox="1"/>
              <p:nvPr/>
            </p:nvSpPr>
            <p:spPr>
              <a:xfrm>
                <a:off x="9299895" y="4265537"/>
                <a:ext cx="939681"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Goal 2</a:t>
                </a:r>
                <a:endParaRPr lang="zh-CN" altLang="en-US" sz="20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9788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EC112BC-0922-8210-BF46-CAE04E21F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1340"/>
            <a:ext cx="12192000" cy="2911577"/>
          </a:xfrm>
          <a:prstGeom prst="rect">
            <a:avLst/>
          </a:prstGeom>
        </p:spPr>
      </p:pic>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Locate near-optimal segments in non-expert data + learning more from them</a:t>
            </a:r>
          </a:p>
          <a:p>
            <a:pPr marL="457200" lvl="1" indent="0">
              <a:buNone/>
            </a:pPr>
            <a:endParaRPr lang="en-US" altLang="zh-CN" sz="20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r>
              <a:rPr lang="en-US" sz="2600" b="1" dirty="0">
                <a:solidFill>
                  <a:srgbClr val="E84B36"/>
                </a:solidFill>
                <a:latin typeface="Arial"/>
                <a:ea typeface="Arial"/>
                <a:cs typeface="Arial"/>
                <a:sym typeface="Arial"/>
              </a:rPr>
              <a:t> </a:t>
            </a: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3" name="文本框 2">
            <a:extLst>
              <a:ext uri="{FF2B5EF4-FFF2-40B4-BE49-F238E27FC236}">
                <a16:creationId xmlns:a16="http://schemas.microsoft.com/office/drawing/2014/main" id="{0CA54A9E-654E-17CE-33D3-49E5FBA5D16C}"/>
              </a:ext>
            </a:extLst>
          </p:cNvPr>
          <p:cNvSpPr txBox="1"/>
          <p:nvPr/>
        </p:nvSpPr>
        <p:spPr>
          <a:xfrm>
            <a:off x="9300260" y="6050044"/>
            <a:ext cx="2076209" cy="246221"/>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High Transparency = Low Weight</a:t>
            </a:r>
            <a:endParaRPr lang="zh-CN" altLang="en-US" sz="1000">
              <a:latin typeface="Arial" panose="020B0604020202020204" pitchFamily="34" charset="0"/>
              <a:cs typeface="Arial" panose="020B0604020202020204" pitchFamily="34" charset="0"/>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4">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How simple is our solution?</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5" name="箭头: 右 4">
            <a:extLst>
              <a:ext uri="{FF2B5EF4-FFF2-40B4-BE49-F238E27FC236}">
                <a16:creationId xmlns:a16="http://schemas.microsoft.com/office/drawing/2014/main" id="{8AC7020C-F3F8-6E81-1BCE-09933CE0055C}"/>
              </a:ext>
            </a:extLst>
          </p:cNvPr>
          <p:cNvSpPr/>
          <p:nvPr/>
        </p:nvSpPr>
        <p:spPr>
          <a:xfrm>
            <a:off x="3728434" y="4874653"/>
            <a:ext cx="444321" cy="367047"/>
          </a:xfrm>
          <a:prstGeom prst="rightArrow">
            <a:avLst/>
          </a:prstGeom>
          <a:solidFill>
            <a:srgbClr val="FF0000"/>
          </a:solid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730644F0-2B9F-2945-C70B-61A7633E1406}"/>
              </a:ext>
            </a:extLst>
          </p:cNvPr>
          <p:cNvSpPr/>
          <p:nvPr/>
        </p:nvSpPr>
        <p:spPr>
          <a:xfrm>
            <a:off x="8146046" y="4874652"/>
            <a:ext cx="444321" cy="367047"/>
          </a:xfrm>
          <a:prstGeom prst="rightArrow">
            <a:avLst/>
          </a:prstGeom>
          <a:solidFill>
            <a:srgbClr val="FF0000"/>
          </a:solid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776D041-AE93-3C15-5ABD-F7779F4B7503}"/>
              </a:ext>
            </a:extLst>
          </p:cNvPr>
          <p:cNvSpPr/>
          <p:nvPr/>
        </p:nvSpPr>
        <p:spPr>
          <a:xfrm>
            <a:off x="1216011" y="3435359"/>
            <a:ext cx="3197239" cy="320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altLang="zh-CN" sz="1100" dirty="0">
                <a:solidFill>
                  <a:schemeClr val="tx1"/>
                </a:solidFill>
                <a:latin typeface="Arial" panose="020B0604020202020204" pitchFamily="34" charset="0"/>
                <a:cs typeface="Arial" panose="020B0604020202020204" pitchFamily="34" charset="0"/>
              </a:rPr>
              <a:t>States from non-expert data (unlabeled samples) </a:t>
            </a:r>
            <a:endParaRPr lang="zh-CN" altLang="en-US" sz="1100" dirty="0">
              <a:solidFill>
                <a:schemeClr val="tx1"/>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34FA595E-550F-EEEC-6F29-2E6B558AA814}"/>
              </a:ext>
            </a:extLst>
          </p:cNvPr>
          <p:cNvSpPr/>
          <p:nvPr/>
        </p:nvSpPr>
        <p:spPr>
          <a:xfrm>
            <a:off x="1216010" y="3843315"/>
            <a:ext cx="2956745" cy="320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altLang="zh-CN" sz="1100" dirty="0">
                <a:solidFill>
                  <a:schemeClr val="tx1"/>
                </a:solidFill>
                <a:latin typeface="Arial" panose="020B0604020202020204" pitchFamily="34" charset="0"/>
                <a:cs typeface="Arial" panose="020B0604020202020204" pitchFamily="34" charset="0"/>
              </a:rPr>
              <a:t>States from expert data (positive samples) </a:t>
            </a:r>
            <a:endParaRPr lang="zh-CN" altLang="en-US" sz="11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673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EC112BC-0922-8210-BF46-CAE04E21F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1340"/>
            <a:ext cx="12192000" cy="2911577"/>
          </a:xfrm>
          <a:prstGeom prst="rect">
            <a:avLst/>
          </a:prstGeom>
        </p:spPr>
      </p:pic>
      <mc:AlternateContent xmlns:mc="http://schemas.openxmlformats.org/markup-compatibility/2006" xmlns:a14="http://schemas.microsoft.com/office/drawing/2010/main">
        <mc:Choice Requires="a14">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a:latin typeface="Arial" panose="020B0604020202020204" pitchFamily="34" charset="0"/>
                    <a:cs typeface="Arial" panose="020B0604020202020204" pitchFamily="34" charset="0"/>
                  </a:rPr>
                  <a:t>Train a discriminator with Positive-Unlabeled (PU) learning to label reward </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𝑅</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𝑠</m:t>
                    </m:r>
                    <m:r>
                      <a:rPr lang="en-US" altLang="zh-CN" sz="2400" b="0" i="1" smtClean="0">
                        <a:latin typeface="Cambria Math" panose="02040503050406030204" pitchFamily="18" charset="0"/>
                        <a:cs typeface="Arial" panose="020B0604020202020204" pitchFamily="34" charset="0"/>
                      </a:rPr>
                      <m:t>)</m:t>
                    </m:r>
                  </m:oMath>
                </a14:m>
                <a:endParaRPr lang="en-US" altLang="zh-CN" sz="2400">
                  <a:latin typeface="Arial" panose="020B0604020202020204" pitchFamily="34" charset="0"/>
                  <a:cs typeface="Arial" panose="020B0604020202020204" pitchFamily="34" charset="0"/>
                </a:endParaRPr>
              </a:p>
              <a:p>
                <a:pPr lvl="1"/>
                <a:r>
                  <a:rPr lang="en-US" altLang="zh-CN" sz="2000" i="1">
                    <a:latin typeface="Arial" panose="020B0604020202020204" pitchFamily="34" charset="0"/>
                    <a:cs typeface="Arial" panose="020B0604020202020204" pitchFamily="34" charset="0"/>
                  </a:rPr>
                  <a:t>PU learning </a:t>
                </a:r>
                <a:r>
                  <a:rPr lang="en-US" altLang="zh-CN" sz="2000">
                    <a:latin typeface="Arial" panose="020B0604020202020204" pitchFamily="34" charset="0"/>
                    <a:cs typeface="Arial" panose="020B0604020202020204" pitchFamily="34" charset="0"/>
                  </a:rPr>
                  <a:t>gives better classification margins</a:t>
                </a:r>
              </a:p>
              <a:p>
                <a:r>
                  <a:rPr lang="en-US" altLang="zh-CN" sz="2400">
                    <a:latin typeface="Arial" panose="020B0604020202020204" pitchFamily="34" charset="0"/>
                    <a:cs typeface="Arial" panose="020B0604020202020204" pitchFamily="34" charset="0"/>
                  </a:rPr>
                  <a:t>Weighted behavior cloning</a:t>
                </a:r>
              </a:p>
              <a:p>
                <a:pPr marL="457200" lvl="1" indent="0">
                  <a:buNone/>
                </a:pPr>
                <a:r>
                  <a:rPr lang="en-US" altLang="zh-CN" sz="2000">
                    <a:latin typeface="Arial" panose="020B0604020202020204" pitchFamily="34" charset="0"/>
                    <a:cs typeface="Arial" panose="020B0604020202020204" pitchFamily="34" charset="0"/>
                  </a:rPr>
                  <a:t>Weights proportional to discount return with </a:t>
                </a:r>
                <a14:m>
                  <m:oMath xmlns:m="http://schemas.openxmlformats.org/officeDocument/2006/math">
                    <m:r>
                      <m:rPr>
                        <m:sty m:val="p"/>
                      </m:rPr>
                      <a:rPr lang="en-US" altLang="zh-CN" sz="2000" b="0" i="0" smtClean="0">
                        <a:latin typeface="Cambria Math" panose="02040503050406030204" pitchFamily="18" charset="0"/>
                        <a:cs typeface="Arial" panose="020B0604020202020204" pitchFamily="34" charset="0"/>
                      </a:rPr>
                      <m:t>exp</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𝑠</m:t>
                    </m:r>
                    <m:r>
                      <a:rPr lang="en-US" altLang="zh-CN" sz="2000" b="0" i="1" smtClean="0">
                        <a:latin typeface="Cambria Math" panose="02040503050406030204" pitchFamily="18" charset="0"/>
                        <a:cs typeface="Arial" panose="020B0604020202020204" pitchFamily="34" charset="0"/>
                      </a:rPr>
                      <m:t>))</m:t>
                    </m:r>
                  </m:oMath>
                </a14:m>
                <a:endParaRPr lang="en-US" altLang="zh-CN" sz="2000">
                  <a:latin typeface="Arial" panose="020B0604020202020204" pitchFamily="34" charset="0"/>
                  <a:cs typeface="Arial" panose="020B0604020202020204" pitchFamily="34" charset="0"/>
                </a:endParaRPr>
              </a:p>
              <a:p>
                <a:pPr lvl="1"/>
                <a:r>
                  <a:rPr lang="en-US" altLang="zh-CN" sz="2000">
                    <a:latin typeface="Arial" panose="020B0604020202020204" pitchFamily="34" charset="0"/>
                    <a:cs typeface="Arial" panose="020B0604020202020204" pitchFamily="34" charset="0"/>
                  </a:rPr>
                  <a:t>Propagate reward signal across trajectory segments; robust to missing steps in the middle</a:t>
                </a:r>
              </a:p>
              <a:p>
                <a:pPr lvl="1"/>
                <a:endParaRPr lang="en-US" altLang="zh-CN" sz="20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r>
                  <a:rPr lang="en-US" sz="2600" b="1">
                    <a:solidFill>
                      <a:srgbClr val="E84B36"/>
                    </a:solidFill>
                    <a:latin typeface="Arial"/>
                    <a:ea typeface="Arial"/>
                    <a:cs typeface="Arial"/>
                    <a:sym typeface="Arial"/>
                  </a:rPr>
                  <a:t> </a:t>
                </a:r>
              </a:p>
              <a:p>
                <a:pPr marL="0" lvl="0" indent="0" algn="l" rtl="0">
                  <a:lnSpc>
                    <a:spcPct val="100000"/>
                  </a:lnSpc>
                  <a:spcBef>
                    <a:spcPts val="0"/>
                  </a:spcBef>
                  <a:spcAft>
                    <a:spcPts val="0"/>
                  </a:spcAft>
                  <a:buSzPts val="2000"/>
                  <a:buNone/>
                </a:pPr>
                <a:endParaRPr lang="en-US" sz="1800">
                  <a:solidFill>
                    <a:schemeClr val="dk1"/>
                  </a:solidFill>
                  <a:latin typeface="Arial"/>
                  <a:ea typeface="Arial"/>
                  <a:cs typeface="Arial"/>
                  <a:sym typeface="Arial"/>
                </a:endParaRPr>
              </a:p>
            </p:txBody>
          </p:sp>
        </mc:Choice>
        <mc:Fallback xmlns="">
          <p:sp>
            <p:nvSpPr>
              <p:cNvPr id="639" name="Google Shape;639;gfa0f5b21c0_0_160"/>
              <p:cNvSpPr txBox="1">
                <a:spLocks noGrp="1" noRot="1" noChangeAspect="1" noMove="1" noResize="1" noEditPoints="1" noAdjustHandles="1" noChangeArrowheads="1" noChangeShapeType="1" noTextEdit="1"/>
              </p:cNvSpPr>
              <p:nvPr>
                <p:ph type="body" idx="1"/>
              </p:nvPr>
            </p:nvSpPr>
            <p:spPr>
              <a:xfrm>
                <a:off x="376809" y="1334279"/>
                <a:ext cx="11177400" cy="4821000"/>
              </a:xfrm>
              <a:prstGeom prst="rect">
                <a:avLst/>
              </a:prstGeom>
              <a:blipFill>
                <a:blip r:embed="rId4"/>
                <a:stretch>
                  <a:fillRect l="-764"/>
                </a:stretch>
              </a:blipFill>
              <a:ln>
                <a:noFill/>
              </a:ln>
            </p:spPr>
            <p:txBody>
              <a:bodyPr/>
              <a:lstStyle/>
              <a:p>
                <a:r>
                  <a:rPr lang="en-US">
                    <a:noFill/>
                  </a:rPr>
                  <a:t> </a:t>
                </a:r>
              </a:p>
            </p:txBody>
          </p:sp>
        </mc:Fallback>
      </mc:AlternateContent>
      <p:sp>
        <p:nvSpPr>
          <p:cNvPr id="3" name="文本框 2">
            <a:extLst>
              <a:ext uri="{FF2B5EF4-FFF2-40B4-BE49-F238E27FC236}">
                <a16:creationId xmlns:a16="http://schemas.microsoft.com/office/drawing/2014/main" id="{0CA54A9E-654E-17CE-33D3-49E5FBA5D16C}"/>
              </a:ext>
            </a:extLst>
          </p:cNvPr>
          <p:cNvSpPr txBox="1"/>
          <p:nvPr/>
        </p:nvSpPr>
        <p:spPr>
          <a:xfrm>
            <a:off x="9300260" y="6050044"/>
            <a:ext cx="2076209" cy="246221"/>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High Transparency = Low Weight</a:t>
            </a:r>
            <a:endParaRPr lang="zh-CN" altLang="en-US" sz="1000">
              <a:latin typeface="Arial" panose="020B0604020202020204" pitchFamily="34" charset="0"/>
              <a:cs typeface="Arial" panose="020B0604020202020204" pitchFamily="34" charset="0"/>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5">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How simple is our solution?</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5" name="箭头: 右 4">
            <a:extLst>
              <a:ext uri="{FF2B5EF4-FFF2-40B4-BE49-F238E27FC236}">
                <a16:creationId xmlns:a16="http://schemas.microsoft.com/office/drawing/2014/main" id="{8AC7020C-F3F8-6E81-1BCE-09933CE0055C}"/>
              </a:ext>
            </a:extLst>
          </p:cNvPr>
          <p:cNvSpPr/>
          <p:nvPr/>
        </p:nvSpPr>
        <p:spPr>
          <a:xfrm>
            <a:off x="3728434" y="4874653"/>
            <a:ext cx="444321" cy="367047"/>
          </a:xfrm>
          <a:prstGeom prst="rightArrow">
            <a:avLst/>
          </a:prstGeom>
          <a:solidFill>
            <a:srgbClr val="FF0000"/>
          </a:solid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4AEE99-F2E3-68B1-7FBB-CDB173CAE576}"/>
              </a:ext>
            </a:extLst>
          </p:cNvPr>
          <p:cNvSpPr/>
          <p:nvPr/>
        </p:nvSpPr>
        <p:spPr>
          <a:xfrm>
            <a:off x="8100811" y="3696237"/>
            <a:ext cx="4091189" cy="2740863"/>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730644F0-2B9F-2945-C70B-61A7633E1406}"/>
              </a:ext>
            </a:extLst>
          </p:cNvPr>
          <p:cNvSpPr/>
          <p:nvPr/>
        </p:nvSpPr>
        <p:spPr>
          <a:xfrm>
            <a:off x="8146046" y="4874652"/>
            <a:ext cx="444321" cy="367047"/>
          </a:xfrm>
          <a:prstGeom prst="rightArrow">
            <a:avLst/>
          </a:prstGeom>
          <a:solidFill>
            <a:srgbClr val="FF0000"/>
          </a:solid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776D041-AE93-3C15-5ABD-F7779F4B7503}"/>
              </a:ext>
            </a:extLst>
          </p:cNvPr>
          <p:cNvSpPr/>
          <p:nvPr/>
        </p:nvSpPr>
        <p:spPr>
          <a:xfrm>
            <a:off x="1216011" y="3435359"/>
            <a:ext cx="3197239" cy="320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altLang="zh-CN" sz="1100">
                <a:solidFill>
                  <a:schemeClr val="tx1"/>
                </a:solidFill>
                <a:latin typeface="Arial" panose="020B0604020202020204" pitchFamily="34" charset="0"/>
                <a:cs typeface="Arial" panose="020B0604020202020204" pitchFamily="34" charset="0"/>
              </a:rPr>
              <a:t>States from non-expert data (unlabeled samples) </a:t>
            </a:r>
            <a:endParaRPr lang="zh-CN" altLang="en-US" sz="1100">
              <a:solidFill>
                <a:schemeClr val="tx1"/>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34FA595E-550F-EEEC-6F29-2E6B558AA814}"/>
              </a:ext>
            </a:extLst>
          </p:cNvPr>
          <p:cNvSpPr/>
          <p:nvPr/>
        </p:nvSpPr>
        <p:spPr>
          <a:xfrm>
            <a:off x="1216010" y="3843315"/>
            <a:ext cx="2956745" cy="320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altLang="zh-CN" sz="1100">
                <a:solidFill>
                  <a:schemeClr val="tx1"/>
                </a:solidFill>
                <a:latin typeface="Arial" panose="020B0604020202020204" pitchFamily="34" charset="0"/>
                <a:cs typeface="Arial" panose="020B0604020202020204" pitchFamily="34" charset="0"/>
              </a:rPr>
              <a:t>States from expert data (positive samples) </a:t>
            </a:r>
            <a:endParaRPr lang="zh-CN" altLang="en-US" sz="1100">
              <a:solidFill>
                <a:schemeClr val="tx1"/>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96D1F4C5-C3B7-1851-66C4-2543C18E912B}"/>
              </a:ext>
            </a:extLst>
          </p:cNvPr>
          <p:cNvSpPr/>
          <p:nvPr/>
        </p:nvSpPr>
        <p:spPr>
          <a:xfrm>
            <a:off x="81567" y="4117118"/>
            <a:ext cx="4160424" cy="2023933"/>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2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a:latin typeface="Arial" panose="020B0604020202020204" pitchFamily="34" charset="0"/>
                <a:cs typeface="Arial" panose="020B0604020202020204" pitchFamily="34" charset="0"/>
              </a:rPr>
              <a:t>Outperforms many baselines on a variety of settings</a:t>
            </a:r>
          </a:p>
          <a:p>
            <a:pPr lvl="1"/>
            <a:r>
              <a:rPr lang="en-US" altLang="zh-CN" sz="2000">
                <a:latin typeface="Arial" panose="020B0604020202020204" pitchFamily="34" charset="0"/>
                <a:cs typeface="Arial" panose="020B0604020202020204" pitchFamily="34" charset="0"/>
              </a:rPr>
              <a:t>Normalized reward curve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(higher is better); ours highlighted in red </a:t>
            </a:r>
            <a:endParaRPr lang="zh-CN" altLang="en-US" sz="2000"/>
          </a:p>
          <a:p>
            <a:pPr lvl="1"/>
            <a:endParaRPr lang="en-US" altLang="zh-CN" sz="2000">
              <a:latin typeface="Arial" panose="020B0604020202020204" pitchFamily="34" charset="0"/>
              <a:cs typeface="Arial" panose="020B0604020202020204" pitchFamily="34" charset="0"/>
            </a:endParaRPr>
          </a:p>
          <a:p>
            <a:pPr lvl="1"/>
            <a:endParaRPr lang="en-US" altLang="zh-CN" sz="2000">
              <a:latin typeface="Arial" panose="020B0604020202020204" pitchFamily="34" charset="0"/>
              <a:cs typeface="Arial" panose="020B0604020202020204" pitchFamily="34" charset="0"/>
            </a:endParaRPr>
          </a:p>
          <a:p>
            <a:pPr marL="457200" lvl="1" indent="0">
              <a:buNone/>
            </a:pPr>
            <a:endParaRPr lang="zh-CN" altLang="en-US" sz="14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How well does our simple solution work?</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3" name="文本框 2">
            <a:extLst>
              <a:ext uri="{FF2B5EF4-FFF2-40B4-BE49-F238E27FC236}">
                <a16:creationId xmlns:a16="http://schemas.microsoft.com/office/drawing/2014/main" id="{7770F5F1-DECE-845A-DA37-CE17E1E81165}"/>
              </a:ext>
            </a:extLst>
          </p:cNvPr>
          <p:cNvSpPr txBox="1"/>
          <p:nvPr/>
        </p:nvSpPr>
        <p:spPr>
          <a:xfrm>
            <a:off x="1302405" y="5506629"/>
            <a:ext cx="3730508" cy="400110"/>
          </a:xfrm>
          <a:prstGeom prst="rect">
            <a:avLst/>
          </a:prstGeom>
          <a:noFill/>
        </p:spPr>
        <p:txBody>
          <a:bodyPr wrap="none" rtlCol="0">
            <a:spAutoFit/>
          </a:bodyPr>
          <a:lstStyle/>
          <a:p>
            <a:pPr algn="ctr"/>
            <a:r>
              <a:rPr lang="en-US" altLang="zh-CN" sz="2000">
                <a:latin typeface="Arial" panose="020B0604020202020204" pitchFamily="34" charset="0"/>
                <a:cs typeface="Arial" panose="020B0604020202020204" pitchFamily="34" charset="0"/>
              </a:rPr>
              <a:t>Incomplete non-expert dataset</a:t>
            </a:r>
            <a:endParaRPr lang="zh-CN" altLang="en-US" sz="200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0BFA527A-9B4F-5BB2-253E-469AA31AA186}"/>
              </a:ext>
            </a:extLst>
          </p:cNvPr>
          <p:cNvPicPr>
            <a:picLocks noChangeAspect="1"/>
          </p:cNvPicPr>
          <p:nvPr/>
        </p:nvPicPr>
        <p:blipFill>
          <a:blip r:embed="rId4"/>
          <a:stretch>
            <a:fillRect/>
          </a:stretch>
        </p:blipFill>
        <p:spPr>
          <a:xfrm>
            <a:off x="421197" y="2308958"/>
            <a:ext cx="5492925" cy="3186841"/>
          </a:xfrm>
          <a:prstGeom prst="rect">
            <a:avLst/>
          </a:prstGeom>
        </p:spPr>
      </p:pic>
      <p:sp>
        <p:nvSpPr>
          <p:cNvPr id="4" name="文本框 3">
            <a:extLst>
              <a:ext uri="{FF2B5EF4-FFF2-40B4-BE49-F238E27FC236}">
                <a16:creationId xmlns:a16="http://schemas.microsoft.com/office/drawing/2014/main" id="{8475D699-D9F2-831D-F465-24E5D0510594}"/>
              </a:ext>
            </a:extLst>
          </p:cNvPr>
          <p:cNvSpPr txBox="1"/>
          <p:nvPr/>
        </p:nvSpPr>
        <p:spPr>
          <a:xfrm>
            <a:off x="7456354" y="5506629"/>
            <a:ext cx="3174267" cy="400110"/>
          </a:xfrm>
          <a:prstGeom prst="rect">
            <a:avLst/>
          </a:prstGeom>
          <a:noFill/>
        </p:spPr>
        <p:txBody>
          <a:bodyPr wrap="none" rtlCol="0">
            <a:spAutoFit/>
          </a:bodyPr>
          <a:lstStyle/>
          <a:p>
            <a:pPr algn="ctr"/>
            <a:r>
              <a:rPr lang="en-US" altLang="zh-CN" sz="2000">
                <a:latin typeface="Arial" panose="020B0604020202020204" pitchFamily="34" charset="0"/>
                <a:cs typeface="Arial" panose="020B0604020202020204" pitchFamily="34" charset="0"/>
              </a:rPr>
              <a:t>Incomplete expert dataset</a:t>
            </a:r>
            <a:endParaRPr lang="zh-CN" altLang="en-US" sz="200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9881C21F-FBD3-9F82-A0E0-E38FA86F3C0C}"/>
              </a:ext>
            </a:extLst>
          </p:cNvPr>
          <p:cNvPicPr>
            <a:picLocks noChangeAspect="1"/>
          </p:cNvPicPr>
          <p:nvPr/>
        </p:nvPicPr>
        <p:blipFill>
          <a:blip r:embed="rId5"/>
          <a:stretch>
            <a:fillRect/>
          </a:stretch>
        </p:blipFill>
        <p:spPr>
          <a:xfrm>
            <a:off x="6297025" y="2308958"/>
            <a:ext cx="5492925" cy="3202645"/>
          </a:xfrm>
          <a:prstGeom prst="rect">
            <a:avLst/>
          </a:prstGeom>
        </p:spPr>
      </p:pic>
      <p:pic>
        <p:nvPicPr>
          <p:cNvPr id="9" name="图片 8">
            <a:extLst>
              <a:ext uri="{FF2B5EF4-FFF2-40B4-BE49-F238E27FC236}">
                <a16:creationId xmlns:a16="http://schemas.microsoft.com/office/drawing/2014/main" id="{D3267171-0986-B1AA-45A2-BD476DF7ADC0}"/>
              </a:ext>
            </a:extLst>
          </p:cNvPr>
          <p:cNvPicPr>
            <a:picLocks noChangeAspect="1"/>
          </p:cNvPicPr>
          <p:nvPr/>
        </p:nvPicPr>
        <p:blipFill>
          <a:blip r:embed="rId6"/>
          <a:stretch>
            <a:fillRect/>
          </a:stretch>
        </p:blipFill>
        <p:spPr>
          <a:xfrm>
            <a:off x="1236608" y="2225799"/>
            <a:ext cx="3862101" cy="3060000"/>
          </a:xfrm>
          <a:prstGeom prst="rect">
            <a:avLst/>
          </a:prstGeom>
        </p:spPr>
      </p:pic>
      <p:pic>
        <p:nvPicPr>
          <p:cNvPr id="11" name="图片 10">
            <a:extLst>
              <a:ext uri="{FF2B5EF4-FFF2-40B4-BE49-F238E27FC236}">
                <a16:creationId xmlns:a16="http://schemas.microsoft.com/office/drawing/2014/main" id="{84DE2F31-1AEE-6A21-5689-5D75749D7B45}"/>
              </a:ext>
            </a:extLst>
          </p:cNvPr>
          <p:cNvPicPr>
            <a:picLocks noChangeAspect="1"/>
          </p:cNvPicPr>
          <p:nvPr/>
        </p:nvPicPr>
        <p:blipFill>
          <a:blip r:embed="rId7"/>
          <a:stretch>
            <a:fillRect/>
          </a:stretch>
        </p:blipFill>
        <p:spPr>
          <a:xfrm>
            <a:off x="7032219" y="2225799"/>
            <a:ext cx="4022535" cy="3060000"/>
          </a:xfrm>
          <a:prstGeom prst="rect">
            <a:avLst/>
          </a:prstGeom>
        </p:spPr>
      </p:pic>
      <p:pic>
        <p:nvPicPr>
          <p:cNvPr id="15" name="图片 14">
            <a:extLst>
              <a:ext uri="{FF2B5EF4-FFF2-40B4-BE49-F238E27FC236}">
                <a16:creationId xmlns:a16="http://schemas.microsoft.com/office/drawing/2014/main" id="{715AA408-F287-011C-389C-4F204435A9C3}"/>
              </a:ext>
            </a:extLst>
          </p:cNvPr>
          <p:cNvPicPr>
            <a:picLocks noChangeAspect="1"/>
          </p:cNvPicPr>
          <p:nvPr/>
        </p:nvPicPr>
        <p:blipFill>
          <a:blip r:embed="rId8"/>
          <a:stretch>
            <a:fillRect/>
          </a:stretch>
        </p:blipFill>
        <p:spPr>
          <a:xfrm>
            <a:off x="3271217" y="5357184"/>
            <a:ext cx="5121285" cy="144000"/>
          </a:xfrm>
          <a:prstGeom prst="rect">
            <a:avLst/>
          </a:prstGeom>
        </p:spPr>
      </p:pic>
      <p:sp>
        <p:nvSpPr>
          <p:cNvPr id="19" name="文本框 18">
            <a:extLst>
              <a:ext uri="{FF2B5EF4-FFF2-40B4-BE49-F238E27FC236}">
                <a16:creationId xmlns:a16="http://schemas.microsoft.com/office/drawing/2014/main" id="{5A61A60E-2A55-EAEC-FE04-BD50167359A4}"/>
              </a:ext>
            </a:extLst>
          </p:cNvPr>
          <p:cNvSpPr txBox="1"/>
          <p:nvPr/>
        </p:nvSpPr>
        <p:spPr>
          <a:xfrm>
            <a:off x="4245555" y="5854384"/>
            <a:ext cx="9084366" cy="577081"/>
          </a:xfrm>
          <a:prstGeom prst="rect">
            <a:avLst/>
          </a:prstGeom>
          <a:noFill/>
        </p:spPr>
        <p:txBody>
          <a:bodyPr wrap="square">
            <a:spAutoFit/>
          </a:bodyPr>
          <a:lstStyle/>
          <a:p>
            <a:pPr algn="l"/>
            <a:r>
              <a:rPr lang="en-US" altLang="zh-CN" sz="1050" b="0" i="0" dirty="0">
                <a:solidFill>
                  <a:schemeClr val="bg1">
                    <a:lumMod val="75000"/>
                  </a:schemeClr>
                </a:solidFill>
                <a:effectLst/>
                <a:latin typeface="-apple-system"/>
              </a:rPr>
              <a:t>[1] Y. J. Ma et al. </a:t>
            </a:r>
            <a:r>
              <a:rPr lang="en-US" altLang="zh-CN" sz="1050" b="0" i="0" dirty="0" err="1">
                <a:solidFill>
                  <a:schemeClr val="bg1">
                    <a:lumMod val="75000"/>
                  </a:schemeClr>
                </a:solidFill>
                <a:effectLst/>
                <a:latin typeface="-apple-system"/>
              </a:rPr>
              <a:t>Smodice</a:t>
            </a:r>
            <a:r>
              <a:rPr lang="en-US" altLang="zh-CN" sz="1050" b="0" i="0" dirty="0">
                <a:solidFill>
                  <a:schemeClr val="bg1">
                    <a:lumMod val="75000"/>
                  </a:schemeClr>
                </a:solidFill>
                <a:effectLst/>
                <a:latin typeface="-apple-system"/>
              </a:rPr>
              <a:t>: Versatile offline imitation learning via state occupancy matching. In ICML, 2022.</a:t>
            </a:r>
          </a:p>
          <a:p>
            <a:pPr algn="l"/>
            <a:r>
              <a:rPr lang="en-US" altLang="zh-CN" sz="1050" b="0" i="0" dirty="0">
                <a:solidFill>
                  <a:schemeClr val="bg1">
                    <a:lumMod val="75000"/>
                  </a:schemeClr>
                </a:solidFill>
                <a:effectLst/>
                <a:latin typeface="-apple-system"/>
              </a:rPr>
              <a:t>[2] G. Hyeong Kim</a:t>
            </a:r>
            <a:r>
              <a:rPr lang="en-US" altLang="zh-CN" sz="1050" dirty="0">
                <a:solidFill>
                  <a:schemeClr val="bg1">
                    <a:lumMod val="75000"/>
                  </a:schemeClr>
                </a:solidFill>
                <a:latin typeface="-apple-system"/>
              </a:rPr>
              <a:t> </a:t>
            </a:r>
            <a:r>
              <a:rPr lang="en-US" altLang="zh-CN" sz="1050" b="0" i="0" dirty="0">
                <a:solidFill>
                  <a:schemeClr val="bg1">
                    <a:lumMod val="75000"/>
                  </a:schemeClr>
                </a:solidFill>
                <a:effectLst/>
                <a:latin typeface="-apple-system"/>
              </a:rPr>
              <a:t>et al. </a:t>
            </a:r>
            <a:r>
              <a:rPr lang="en-US" altLang="zh-CN" sz="1050" b="0" i="0" dirty="0" err="1">
                <a:solidFill>
                  <a:schemeClr val="bg1">
                    <a:lumMod val="75000"/>
                  </a:schemeClr>
                </a:solidFill>
                <a:effectLst/>
                <a:latin typeface="-apple-system"/>
              </a:rPr>
              <a:t>Lobsdice</a:t>
            </a:r>
            <a:r>
              <a:rPr lang="en-US" altLang="zh-CN" sz="1050" b="0" i="0" dirty="0">
                <a:solidFill>
                  <a:schemeClr val="bg1">
                    <a:lumMod val="75000"/>
                  </a:schemeClr>
                </a:solidFill>
                <a:effectLst/>
                <a:latin typeface="-apple-system"/>
              </a:rPr>
              <a:t>: Offline learning from observation via stationary distribution correction estimation. In </a:t>
            </a:r>
            <a:r>
              <a:rPr lang="en-US" altLang="zh-CN" sz="1050" b="0" i="0" dirty="0" err="1">
                <a:solidFill>
                  <a:schemeClr val="bg1">
                    <a:lumMod val="75000"/>
                  </a:schemeClr>
                </a:solidFill>
                <a:effectLst/>
                <a:latin typeface="-apple-system"/>
              </a:rPr>
              <a:t>NeurIPS</a:t>
            </a:r>
            <a:r>
              <a:rPr lang="en-US" altLang="zh-CN" sz="1050" b="0" i="0" dirty="0">
                <a:solidFill>
                  <a:schemeClr val="bg1">
                    <a:lumMod val="75000"/>
                  </a:schemeClr>
                </a:solidFill>
                <a:effectLst/>
                <a:latin typeface="-apple-system"/>
              </a:rPr>
              <a:t>, 2022.</a:t>
            </a:r>
          </a:p>
          <a:p>
            <a:pPr algn="l"/>
            <a:r>
              <a:rPr lang="en-US" altLang="zh-CN" sz="1050" b="0" i="0" dirty="0">
                <a:solidFill>
                  <a:schemeClr val="bg1">
                    <a:lumMod val="75000"/>
                  </a:schemeClr>
                </a:solidFill>
                <a:effectLst/>
                <a:latin typeface="-apple-system"/>
              </a:rPr>
              <a:t>[3] K. </a:t>
            </a:r>
            <a:r>
              <a:rPr lang="en-US" altLang="zh-CN" sz="1050" b="0" i="0" dirty="0" err="1">
                <a:solidFill>
                  <a:schemeClr val="bg1">
                    <a:lumMod val="75000"/>
                  </a:schemeClr>
                </a:solidFill>
                <a:effectLst/>
                <a:latin typeface="-apple-system"/>
              </a:rPr>
              <a:t>Zolna</a:t>
            </a:r>
            <a:r>
              <a:rPr lang="en-US" altLang="zh-CN" sz="1050" b="0" i="0" dirty="0">
                <a:solidFill>
                  <a:schemeClr val="bg1">
                    <a:lumMod val="75000"/>
                  </a:schemeClr>
                </a:solidFill>
                <a:effectLst/>
                <a:latin typeface="-apple-system"/>
              </a:rPr>
              <a:t> et al. Offline learning from demonstrations and unlabeled experience. In Offline Reinforcement Learning Workshop at </a:t>
            </a:r>
            <a:r>
              <a:rPr lang="en-US" altLang="zh-CN" sz="1050" b="0" i="0" dirty="0" err="1">
                <a:solidFill>
                  <a:schemeClr val="bg1">
                    <a:lumMod val="75000"/>
                  </a:schemeClr>
                </a:solidFill>
                <a:effectLst/>
                <a:latin typeface="-apple-system"/>
              </a:rPr>
              <a:t>NeurIPS</a:t>
            </a:r>
            <a:r>
              <a:rPr lang="en-US" altLang="zh-CN" sz="1050" b="0" i="0" dirty="0">
                <a:solidFill>
                  <a:schemeClr val="bg1">
                    <a:lumMod val="75000"/>
                  </a:schemeClr>
                </a:solidFill>
                <a:effectLst/>
                <a:latin typeface="-apple-system"/>
              </a:rPr>
              <a:t>, 2020.</a:t>
            </a:r>
          </a:p>
        </p:txBody>
      </p:sp>
    </p:spTree>
    <p:extLst>
      <p:ext uri="{BB962C8B-B14F-4D97-AF65-F5344CB8AC3E}">
        <p14:creationId xmlns:p14="http://schemas.microsoft.com/office/powerpoint/2010/main" val="397205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8"/>
            <a:ext cx="11177400" cy="5269721"/>
          </a:xfrm>
          <a:prstGeom prst="rect">
            <a:avLst/>
          </a:prstGeom>
          <a:noFill/>
          <a:ln>
            <a:noFill/>
          </a:ln>
        </p:spPr>
        <p:txBody>
          <a:bodyPr spcFirstLastPara="1" wrap="square" lIns="91425" tIns="45700" rIns="91425" bIns="45700" anchor="t" anchorCtr="0">
            <a:noAutofit/>
          </a:bodyPr>
          <a:lstStyle/>
          <a:p>
            <a:r>
              <a:rPr lang="en-US" altLang="zh-CN" sz="2400">
                <a:latin typeface="Arial" panose="020B0604020202020204" pitchFamily="34" charset="0"/>
                <a:cs typeface="Arial" panose="020B0604020202020204" pitchFamily="34" charset="0"/>
              </a:rPr>
              <a:t>Our method also yields compelling results on:</a:t>
            </a: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Robust</a:t>
            </a:r>
            <a:r>
              <a:rPr lang="en-US" altLang="zh-CN" sz="2400">
                <a:latin typeface="Arial" panose="020B0604020202020204" pitchFamily="34" charset="0"/>
                <a:cs typeface="Arial" panose="020B0604020202020204" pitchFamily="34" charset="0"/>
              </a:rPr>
              <a:t> to hyperparameters</a:t>
            </a:r>
            <a:endParaRPr lang="zh-CN" altLang="en-US" sz="1400">
              <a:latin typeface="Arial" panose="020B0604020202020204" pitchFamily="34" charset="0"/>
              <a:cs typeface="Arial" panose="020B0604020202020204" pitchFamily="34" charset="0"/>
            </a:endParaRPr>
          </a:p>
          <a:p>
            <a:pPr lvl="1"/>
            <a:endParaRPr lang="zh-CN" altLang="en-US" sz="140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How well does our simple solution work?</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pic>
        <p:nvPicPr>
          <p:cNvPr id="4" name="图片 3" descr="图表&#10;&#10;描述已自动生成">
            <a:extLst>
              <a:ext uri="{FF2B5EF4-FFF2-40B4-BE49-F238E27FC236}">
                <a16:creationId xmlns:a16="http://schemas.microsoft.com/office/drawing/2014/main" id="{B516D39D-D8FE-D2FE-66BB-56002F538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73" y="4591435"/>
            <a:ext cx="5320256" cy="1009442"/>
          </a:xfrm>
          <a:prstGeom prst="rect">
            <a:avLst/>
          </a:prstGeom>
        </p:spPr>
      </p:pic>
      <p:pic>
        <p:nvPicPr>
          <p:cNvPr id="8" name="图片 7" descr="图表&#10;&#10;描述已自动生成">
            <a:extLst>
              <a:ext uri="{FF2B5EF4-FFF2-40B4-BE49-F238E27FC236}">
                <a16:creationId xmlns:a16="http://schemas.microsoft.com/office/drawing/2014/main" id="{69DC6F94-940D-A1A0-1599-7F5A17410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33" y="2299354"/>
            <a:ext cx="5311736" cy="1890392"/>
          </a:xfrm>
          <a:prstGeom prst="rect">
            <a:avLst/>
          </a:prstGeom>
        </p:spPr>
      </p:pic>
      <p:sp>
        <p:nvSpPr>
          <p:cNvPr id="12" name="文本框 11">
            <a:extLst>
              <a:ext uri="{FF2B5EF4-FFF2-40B4-BE49-F238E27FC236}">
                <a16:creationId xmlns:a16="http://schemas.microsoft.com/office/drawing/2014/main" id="{62C42920-6649-C424-6039-778542168812}"/>
              </a:ext>
            </a:extLst>
          </p:cNvPr>
          <p:cNvSpPr txBox="1"/>
          <p:nvPr/>
        </p:nvSpPr>
        <p:spPr>
          <a:xfrm>
            <a:off x="-1191682" y="1890233"/>
            <a:ext cx="8022166" cy="400110"/>
          </a:xfrm>
          <a:prstGeom prst="rect">
            <a:avLst/>
          </a:prstGeom>
          <a:noFill/>
        </p:spPr>
        <p:txBody>
          <a:bodyPr wrap="square">
            <a:spAutoFit/>
          </a:bodyPr>
          <a:lstStyle/>
          <a:p>
            <a:pPr lvl="1" algn="ctr"/>
            <a:r>
              <a:rPr lang="en-US" altLang="zh-CN" sz="2000">
                <a:latin typeface="Arial" panose="020B0604020202020204" pitchFamily="34" charset="0"/>
                <a:cs typeface="Arial" panose="020B0604020202020204" pitchFamily="34" charset="0"/>
              </a:rPr>
              <a:t>Low average</a:t>
            </a:r>
            <a:r>
              <a:rPr lang="zh-CN" altLang="en-US" sz="20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quality non-expert</a:t>
            </a:r>
            <a:r>
              <a:rPr lang="en-US" altLang="zh-CN" sz="1800">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data</a:t>
            </a:r>
            <a:endParaRPr lang="en-US" altLang="zh-CN" sz="180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53EEA862-44A8-CF61-CC52-A75DC7DA7322}"/>
              </a:ext>
            </a:extLst>
          </p:cNvPr>
          <p:cNvSpPr txBox="1"/>
          <p:nvPr/>
        </p:nvSpPr>
        <p:spPr>
          <a:xfrm>
            <a:off x="-1373715" y="4194828"/>
            <a:ext cx="8386232" cy="400110"/>
          </a:xfrm>
          <a:prstGeom prst="rect">
            <a:avLst/>
          </a:prstGeom>
          <a:noFill/>
        </p:spPr>
        <p:txBody>
          <a:bodyPr wrap="square">
            <a:spAutoFit/>
          </a:bodyPr>
          <a:lstStyle/>
          <a:p>
            <a:pPr lvl="1" algn="ctr"/>
            <a:r>
              <a:rPr lang="en-US" altLang="zh-CN" sz="2000">
                <a:latin typeface="Arial" panose="020B0604020202020204" pitchFamily="34" charset="0"/>
                <a:cs typeface="Arial" panose="020B0604020202020204" pitchFamily="34" charset="0"/>
              </a:rPr>
              <a:t>Expert with different embodiments</a:t>
            </a:r>
          </a:p>
        </p:txBody>
      </p:sp>
      <p:cxnSp>
        <p:nvCxnSpPr>
          <p:cNvPr id="18" name="直接连接符 17">
            <a:extLst>
              <a:ext uri="{FF2B5EF4-FFF2-40B4-BE49-F238E27FC236}">
                <a16:creationId xmlns:a16="http://schemas.microsoft.com/office/drawing/2014/main" id="{85200549-3BB7-9C9F-8EF1-7F52B8D0E438}"/>
              </a:ext>
            </a:extLst>
          </p:cNvPr>
          <p:cNvCxnSpPr>
            <a:cxnSpLocks/>
          </p:cNvCxnSpPr>
          <p:nvPr/>
        </p:nvCxnSpPr>
        <p:spPr>
          <a:xfrm>
            <a:off x="5654058" y="1890233"/>
            <a:ext cx="0" cy="3884034"/>
          </a:xfrm>
          <a:prstGeom prst="line">
            <a:avLst/>
          </a:prstGeom>
          <a:ln w="19050">
            <a:prstDash val="sysDot"/>
          </a:ln>
        </p:spPr>
        <p:style>
          <a:lnRef idx="1">
            <a:schemeClr val="accent3"/>
          </a:lnRef>
          <a:fillRef idx="0">
            <a:schemeClr val="accent3"/>
          </a:fillRef>
          <a:effectRef idx="0">
            <a:schemeClr val="accent3"/>
          </a:effectRef>
          <a:fontRef idx="minor">
            <a:schemeClr val="tx1"/>
          </a:fontRef>
        </p:style>
      </p:cxnSp>
      <p:pic>
        <p:nvPicPr>
          <p:cNvPr id="6" name="图片 5" descr="图形用户界面, 图表&#10;&#10;描述已自动生成">
            <a:extLst>
              <a:ext uri="{FF2B5EF4-FFF2-40B4-BE49-F238E27FC236}">
                <a16:creationId xmlns:a16="http://schemas.microsoft.com/office/drawing/2014/main" id="{383D8248-6A91-3571-0E2D-5BC99D7FA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657" y="2299354"/>
            <a:ext cx="6150291" cy="1017295"/>
          </a:xfrm>
          <a:prstGeom prst="rect">
            <a:avLst/>
          </a:prstGeom>
        </p:spPr>
      </p:pic>
      <p:sp>
        <p:nvSpPr>
          <p:cNvPr id="10" name="文本框 9">
            <a:extLst>
              <a:ext uri="{FF2B5EF4-FFF2-40B4-BE49-F238E27FC236}">
                <a16:creationId xmlns:a16="http://schemas.microsoft.com/office/drawing/2014/main" id="{65111372-31CC-59B6-7BB9-BF719D465A00}"/>
              </a:ext>
            </a:extLst>
          </p:cNvPr>
          <p:cNvSpPr txBox="1"/>
          <p:nvPr/>
        </p:nvSpPr>
        <p:spPr>
          <a:xfrm>
            <a:off x="4769977" y="3403804"/>
            <a:ext cx="8121650" cy="707886"/>
          </a:xfrm>
          <a:prstGeom prst="rect">
            <a:avLst/>
          </a:prstGeom>
          <a:noFill/>
        </p:spPr>
        <p:txBody>
          <a:bodyPr wrap="square">
            <a:spAutoFit/>
          </a:bodyPr>
          <a:lstStyle/>
          <a:p>
            <a:pPr lvl="1" algn="ctr"/>
            <a:r>
              <a:rPr lang="en-US" altLang="zh-CN" sz="2000">
                <a:latin typeface="Arial" panose="020B0604020202020204" pitchFamily="34" charset="0"/>
                <a:cs typeface="Arial" panose="020B0604020202020204" pitchFamily="34" charset="0"/>
              </a:rPr>
              <a:t>Standard D4RL offline RL benchmarks </a:t>
            </a:r>
          </a:p>
          <a:p>
            <a:pPr lvl="1" algn="ctr"/>
            <a:r>
              <a:rPr lang="en-US" altLang="zh-CN" sz="2000">
                <a:latin typeface="Arial" panose="020B0604020202020204" pitchFamily="34" charset="0"/>
                <a:cs typeface="Arial" panose="020B0604020202020204" pitchFamily="34" charset="0"/>
              </a:rPr>
              <a:t>(vs. model-based RL, ours without using reward label) </a:t>
            </a:r>
          </a:p>
        </p:txBody>
      </p:sp>
      <p:sp>
        <p:nvSpPr>
          <p:cNvPr id="14" name="文本框 13">
            <a:extLst>
              <a:ext uri="{FF2B5EF4-FFF2-40B4-BE49-F238E27FC236}">
                <a16:creationId xmlns:a16="http://schemas.microsoft.com/office/drawing/2014/main" id="{B9E3F559-59DD-9E4B-38C4-586CAF7B5E50}"/>
              </a:ext>
            </a:extLst>
          </p:cNvPr>
          <p:cNvSpPr txBox="1"/>
          <p:nvPr/>
        </p:nvSpPr>
        <p:spPr>
          <a:xfrm>
            <a:off x="4819719" y="1880293"/>
            <a:ext cx="8022166" cy="400110"/>
          </a:xfrm>
          <a:prstGeom prst="rect">
            <a:avLst/>
          </a:prstGeom>
          <a:noFill/>
        </p:spPr>
        <p:txBody>
          <a:bodyPr wrap="square">
            <a:spAutoFit/>
          </a:bodyPr>
          <a:lstStyle/>
          <a:p>
            <a:pPr lvl="1" algn="ctr"/>
            <a:r>
              <a:rPr lang="en-US" altLang="zh-CN" sz="2000">
                <a:latin typeface="Arial" panose="020B0604020202020204" pitchFamily="34" charset="0"/>
                <a:cs typeface="Arial" panose="020B0604020202020204" pitchFamily="34" charset="0"/>
              </a:rPr>
              <a:t>Offline IL from examples</a:t>
            </a:r>
          </a:p>
        </p:txBody>
      </p:sp>
      <p:pic>
        <p:nvPicPr>
          <p:cNvPr id="22" name="图片 21" descr="图表, 条形图&#10;&#10;描述已自动生成">
            <a:extLst>
              <a:ext uri="{FF2B5EF4-FFF2-40B4-BE49-F238E27FC236}">
                <a16:creationId xmlns:a16="http://schemas.microsoft.com/office/drawing/2014/main" id="{7D7CC827-5E69-A27F-888A-DD7344AD43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1815" y="4131584"/>
            <a:ext cx="2277974" cy="1708481"/>
          </a:xfrm>
          <a:prstGeom prst="rect">
            <a:avLst/>
          </a:prstGeom>
        </p:spPr>
      </p:pic>
      <p:sp>
        <p:nvSpPr>
          <p:cNvPr id="3" name="文本框 2">
            <a:extLst>
              <a:ext uri="{FF2B5EF4-FFF2-40B4-BE49-F238E27FC236}">
                <a16:creationId xmlns:a16="http://schemas.microsoft.com/office/drawing/2014/main" id="{004DE7C9-4892-4584-0FFE-7BEDDD267B72}"/>
              </a:ext>
            </a:extLst>
          </p:cNvPr>
          <p:cNvSpPr txBox="1"/>
          <p:nvPr/>
        </p:nvSpPr>
        <p:spPr>
          <a:xfrm>
            <a:off x="4984447" y="5855547"/>
            <a:ext cx="8412480" cy="577081"/>
          </a:xfrm>
          <a:prstGeom prst="rect">
            <a:avLst/>
          </a:prstGeom>
          <a:noFill/>
        </p:spPr>
        <p:txBody>
          <a:bodyPr wrap="square">
            <a:spAutoFit/>
          </a:bodyPr>
          <a:lstStyle/>
          <a:p>
            <a:pPr algn="l"/>
            <a:r>
              <a:rPr lang="en-US" altLang="zh-CN" sz="1050" b="0" i="0" dirty="0">
                <a:solidFill>
                  <a:schemeClr val="bg1">
                    <a:lumMod val="75000"/>
                  </a:schemeClr>
                </a:solidFill>
                <a:effectLst/>
                <a:latin typeface="-apple-system"/>
              </a:rPr>
              <a:t>[</a:t>
            </a:r>
            <a:r>
              <a:rPr lang="en-US" altLang="zh-CN" sz="1050" dirty="0">
                <a:solidFill>
                  <a:schemeClr val="bg1">
                    <a:lumMod val="75000"/>
                  </a:schemeClr>
                </a:solidFill>
                <a:latin typeface="-apple-system"/>
              </a:rPr>
              <a:t>1</a:t>
            </a:r>
            <a:r>
              <a:rPr lang="en-US" altLang="zh-CN" sz="1050" b="0" i="0" dirty="0">
                <a:solidFill>
                  <a:schemeClr val="bg1">
                    <a:lumMod val="75000"/>
                  </a:schemeClr>
                </a:solidFill>
                <a:effectLst/>
                <a:latin typeface="-apple-system"/>
              </a:rPr>
              <a:t>] T. Yu et al. </a:t>
            </a:r>
            <a:r>
              <a:rPr lang="en-US" altLang="zh-CN" sz="1050" b="0" i="0" dirty="0" err="1">
                <a:solidFill>
                  <a:schemeClr val="bg1">
                    <a:lumMod val="75000"/>
                  </a:schemeClr>
                </a:solidFill>
                <a:effectLst/>
                <a:latin typeface="-apple-system"/>
              </a:rPr>
              <a:t>Mopo</a:t>
            </a:r>
            <a:r>
              <a:rPr lang="en-US" altLang="zh-CN" sz="1050" b="0" i="0" dirty="0">
                <a:solidFill>
                  <a:schemeClr val="bg1">
                    <a:lumMod val="75000"/>
                  </a:schemeClr>
                </a:solidFill>
                <a:effectLst/>
                <a:latin typeface="-apple-system"/>
              </a:rPr>
              <a:t>: Model-based offline policy optimization. In </a:t>
            </a:r>
            <a:r>
              <a:rPr lang="en-US" altLang="zh-CN" sz="1050" b="0" i="0" dirty="0" err="1">
                <a:solidFill>
                  <a:schemeClr val="bg1">
                    <a:lumMod val="75000"/>
                  </a:schemeClr>
                </a:solidFill>
                <a:effectLst/>
                <a:latin typeface="-apple-system"/>
              </a:rPr>
              <a:t>NeurIPS</a:t>
            </a:r>
            <a:r>
              <a:rPr lang="en-US" altLang="zh-CN" sz="1050" b="0" i="0" dirty="0">
                <a:solidFill>
                  <a:schemeClr val="bg1">
                    <a:lumMod val="75000"/>
                  </a:schemeClr>
                </a:solidFill>
                <a:effectLst/>
                <a:latin typeface="-apple-system"/>
              </a:rPr>
              <a:t>, 2020.</a:t>
            </a:r>
          </a:p>
          <a:p>
            <a:pPr algn="l"/>
            <a:r>
              <a:rPr lang="en-US" altLang="zh-CN" sz="1050" b="0" i="0" dirty="0">
                <a:solidFill>
                  <a:schemeClr val="bg1">
                    <a:lumMod val="75000"/>
                  </a:schemeClr>
                </a:solidFill>
                <a:effectLst/>
                <a:latin typeface="-apple-system"/>
              </a:rPr>
              <a:t>[2] R. </a:t>
            </a:r>
            <a:r>
              <a:rPr lang="en-US" altLang="zh-CN" sz="1050" b="0" i="0" dirty="0" err="1">
                <a:solidFill>
                  <a:schemeClr val="bg1">
                    <a:lumMod val="75000"/>
                  </a:schemeClr>
                </a:solidFill>
                <a:effectLst/>
                <a:latin typeface="-apple-system"/>
              </a:rPr>
              <a:t>Kidambi</a:t>
            </a:r>
            <a:r>
              <a:rPr lang="en-US" altLang="zh-CN" sz="1050" b="0" i="0" dirty="0">
                <a:solidFill>
                  <a:schemeClr val="bg1">
                    <a:lumMod val="75000"/>
                  </a:schemeClr>
                </a:solidFill>
                <a:effectLst/>
                <a:latin typeface="-apple-system"/>
              </a:rPr>
              <a:t> et al. Morel: Model-based offline reinforcement learning. In </a:t>
            </a:r>
            <a:r>
              <a:rPr lang="en-US" altLang="zh-CN" sz="1050" b="0" i="0" dirty="0" err="1">
                <a:solidFill>
                  <a:schemeClr val="bg1">
                    <a:lumMod val="75000"/>
                  </a:schemeClr>
                </a:solidFill>
                <a:effectLst/>
                <a:latin typeface="-apple-system"/>
              </a:rPr>
              <a:t>NeurIPS</a:t>
            </a:r>
            <a:r>
              <a:rPr lang="en-US" altLang="zh-CN" sz="1050" b="0" i="0" dirty="0">
                <a:solidFill>
                  <a:schemeClr val="bg1">
                    <a:lumMod val="75000"/>
                  </a:schemeClr>
                </a:solidFill>
                <a:effectLst/>
                <a:latin typeface="-apple-system"/>
              </a:rPr>
              <a:t>, 2020.</a:t>
            </a:r>
          </a:p>
          <a:p>
            <a:pPr algn="l"/>
            <a:r>
              <a:rPr lang="en-US" altLang="zh-CN" sz="1050" b="0" i="0" dirty="0">
                <a:solidFill>
                  <a:schemeClr val="bg1">
                    <a:lumMod val="75000"/>
                  </a:schemeClr>
                </a:solidFill>
                <a:effectLst/>
                <a:latin typeface="-apple-system"/>
              </a:rPr>
              <a:t>[3]  B. </a:t>
            </a:r>
            <a:r>
              <a:rPr lang="en-US" altLang="zh-CN" sz="1050" b="0" i="0" dirty="0" err="1">
                <a:solidFill>
                  <a:schemeClr val="bg1">
                    <a:lumMod val="75000"/>
                  </a:schemeClr>
                </a:solidFill>
                <a:effectLst/>
                <a:latin typeface="-apple-system"/>
              </a:rPr>
              <a:t>Eysenbach</a:t>
            </a:r>
            <a:r>
              <a:rPr lang="en-US" altLang="zh-CN" sz="1050" b="0" i="0" dirty="0">
                <a:solidFill>
                  <a:schemeClr val="bg1">
                    <a:lumMod val="75000"/>
                  </a:schemeClr>
                </a:solidFill>
                <a:effectLst/>
                <a:latin typeface="-apple-system"/>
              </a:rPr>
              <a:t> et al. Replacing rewards with examples: Example-based policy search via recursive classification. In </a:t>
            </a:r>
            <a:r>
              <a:rPr lang="en-US" altLang="zh-CN" sz="1050" b="0" i="0" dirty="0" err="1">
                <a:solidFill>
                  <a:schemeClr val="bg1">
                    <a:lumMod val="75000"/>
                  </a:schemeClr>
                </a:solidFill>
                <a:effectLst/>
                <a:latin typeface="-apple-system"/>
              </a:rPr>
              <a:t>NeurIPS</a:t>
            </a:r>
            <a:r>
              <a:rPr lang="en-US" altLang="zh-CN" sz="1050" b="0" i="0" dirty="0">
                <a:solidFill>
                  <a:schemeClr val="bg1">
                    <a:lumMod val="75000"/>
                  </a:schemeClr>
                </a:solidFill>
                <a:effectLst/>
                <a:latin typeface="-apple-system"/>
              </a:rPr>
              <a:t>, 2021.</a:t>
            </a:r>
          </a:p>
        </p:txBody>
      </p:sp>
    </p:spTree>
    <p:extLst>
      <p:ext uri="{BB962C8B-B14F-4D97-AF65-F5344CB8AC3E}">
        <p14:creationId xmlns:p14="http://schemas.microsoft.com/office/powerpoint/2010/main" val="30282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0"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pPr marL="0" indent="0">
              <a:buNone/>
            </a:pPr>
            <a:r>
              <a:rPr lang="en-US" altLang="zh-CN" sz="2400" dirty="0">
                <a:latin typeface="Arial" panose="020B0604020202020204" pitchFamily="34" charset="0"/>
                <a:cs typeface="Arial" panose="020B0604020202020204" pitchFamily="34" charset="0"/>
              </a:rPr>
              <a:t>Feel free to contact kaiyan3@illinois.edu for any question! </a:t>
            </a:r>
            <a:endParaRPr lang="zh-CN" altLang="en-US" sz="2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pic>
        <p:nvPicPr>
          <p:cNvPr id="14" name="图片 13">
            <a:extLst>
              <a:ext uri="{FF2B5EF4-FFF2-40B4-BE49-F238E27FC236}">
                <a16:creationId xmlns:a16="http://schemas.microsoft.com/office/drawing/2014/main" id="{4A3E63BD-87F0-F45B-96C8-47376723FC3B}"/>
              </a:ext>
            </a:extLst>
          </p:cNvPr>
          <p:cNvPicPr>
            <a:picLocks noChangeAspect="1"/>
          </p:cNvPicPr>
          <p:nvPr/>
        </p:nvPicPr>
        <p:blipFill>
          <a:blip r:embed="rId3"/>
          <a:stretch>
            <a:fillRect/>
          </a:stretch>
        </p:blipFill>
        <p:spPr>
          <a:xfrm>
            <a:off x="2182354" y="2948916"/>
            <a:ext cx="2088000" cy="2088000"/>
          </a:xfrm>
          <a:prstGeom prst="rect">
            <a:avLst/>
          </a:prstGeom>
        </p:spPr>
      </p:pic>
      <p:pic>
        <p:nvPicPr>
          <p:cNvPr id="12" name="图片 11">
            <a:extLst>
              <a:ext uri="{FF2B5EF4-FFF2-40B4-BE49-F238E27FC236}">
                <a16:creationId xmlns:a16="http://schemas.microsoft.com/office/drawing/2014/main" id="{6B51CED3-0F60-2532-0D64-EB8E49E54C0B}"/>
              </a:ext>
            </a:extLst>
          </p:cNvPr>
          <p:cNvPicPr>
            <a:picLocks noChangeAspect="1"/>
          </p:cNvPicPr>
          <p:nvPr/>
        </p:nvPicPr>
        <p:blipFill>
          <a:blip r:embed="rId4"/>
          <a:stretch>
            <a:fillRect/>
          </a:stretch>
        </p:blipFill>
        <p:spPr>
          <a:xfrm>
            <a:off x="5016382" y="2948916"/>
            <a:ext cx="2088000" cy="2088000"/>
          </a:xfrm>
          <a:prstGeom prst="rect">
            <a:avLst/>
          </a:prstGeom>
        </p:spPr>
      </p:pic>
      <p:pic>
        <p:nvPicPr>
          <p:cNvPr id="4" name="图片 3">
            <a:extLst>
              <a:ext uri="{FF2B5EF4-FFF2-40B4-BE49-F238E27FC236}">
                <a16:creationId xmlns:a16="http://schemas.microsoft.com/office/drawing/2014/main" id="{65DC1105-419C-E3AF-422A-8FD1229FA0E4}"/>
              </a:ext>
            </a:extLst>
          </p:cNvPr>
          <p:cNvPicPr>
            <a:picLocks noChangeAspect="1"/>
          </p:cNvPicPr>
          <p:nvPr/>
        </p:nvPicPr>
        <p:blipFill>
          <a:blip r:embed="rId5"/>
          <a:stretch>
            <a:fillRect/>
          </a:stretch>
        </p:blipFill>
        <p:spPr>
          <a:xfrm>
            <a:off x="7832096" y="2948916"/>
            <a:ext cx="2089257" cy="2089257"/>
          </a:xfrm>
          <a:prstGeom prst="rect">
            <a:avLst/>
          </a:prstGeom>
        </p:spPr>
      </p:pic>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6">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Thank you!</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5" name="文本框 4">
            <a:extLst>
              <a:ext uri="{FF2B5EF4-FFF2-40B4-BE49-F238E27FC236}">
                <a16:creationId xmlns:a16="http://schemas.microsoft.com/office/drawing/2014/main" id="{51048CF6-2ACB-7733-8459-5EBE71DE31BE}"/>
              </a:ext>
            </a:extLst>
          </p:cNvPr>
          <p:cNvSpPr txBox="1"/>
          <p:nvPr/>
        </p:nvSpPr>
        <p:spPr>
          <a:xfrm>
            <a:off x="7446015" y="2434154"/>
            <a:ext cx="2861419" cy="461665"/>
          </a:xfrm>
          <a:prstGeom prst="rect">
            <a:avLst/>
          </a:prstGeom>
          <a:noFill/>
        </p:spPr>
        <p:txBody>
          <a:bodyPr wrap="square">
            <a:spAutoFit/>
          </a:bodyPr>
          <a:lstStyle/>
          <a:p>
            <a:pPr algn="ctr"/>
            <a:r>
              <a:rPr lang="en-US" altLang="zh-CN" sz="2400">
                <a:latin typeface="Arial" panose="020B0604020202020204" pitchFamily="34" charset="0"/>
                <a:cs typeface="Arial" panose="020B0604020202020204" pitchFamily="34" charset="0"/>
              </a:rPr>
              <a:t>PDF of our paper</a:t>
            </a:r>
            <a:endParaRPr lang="zh-CN" altLang="en-US" sz="240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7B2AAC69-24DB-9BA8-2514-863C93A35DD7}"/>
              </a:ext>
            </a:extLst>
          </p:cNvPr>
          <p:cNvSpPr/>
          <p:nvPr/>
        </p:nvSpPr>
        <p:spPr>
          <a:xfrm>
            <a:off x="10066320" y="2859086"/>
            <a:ext cx="99483" cy="220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F856E98-1E6E-52A0-69E3-337BC770189E}"/>
              </a:ext>
            </a:extLst>
          </p:cNvPr>
          <p:cNvSpPr txBox="1"/>
          <p:nvPr/>
        </p:nvSpPr>
        <p:spPr>
          <a:xfrm>
            <a:off x="1863790" y="2434154"/>
            <a:ext cx="2725129" cy="461665"/>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Code</a:t>
            </a:r>
            <a:r>
              <a:rPr lang="en-US" altLang="zh-CN" sz="2400"/>
              <a:t> </a:t>
            </a:r>
            <a:r>
              <a:rPr lang="en-US" altLang="zh-CN" sz="2400">
                <a:latin typeface="Arial" panose="020B0604020202020204" pitchFamily="34" charset="0"/>
                <a:cs typeface="Arial" panose="020B0604020202020204" pitchFamily="34" charset="0"/>
              </a:rPr>
              <a:t>repository</a:t>
            </a:r>
            <a:endParaRPr lang="zh-CN" altLang="en-US" sz="240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E6B8212-B2C7-CDD0-32CD-76E9E35EE921}"/>
              </a:ext>
            </a:extLst>
          </p:cNvPr>
          <p:cNvSpPr txBox="1"/>
          <p:nvPr/>
        </p:nvSpPr>
        <p:spPr>
          <a:xfrm>
            <a:off x="4697818" y="2434154"/>
            <a:ext cx="2725129" cy="461665"/>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Website</a:t>
            </a:r>
            <a:endParaRPr lang="zh-CN" altLang="en-US" sz="240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AA75E57-1E04-1256-57C9-D7A571C28842}"/>
              </a:ext>
            </a:extLst>
          </p:cNvPr>
          <p:cNvSpPr txBox="1"/>
          <p:nvPr/>
        </p:nvSpPr>
        <p:spPr>
          <a:xfrm>
            <a:off x="7748184" y="5032477"/>
            <a:ext cx="2257081" cy="400110"/>
          </a:xfrm>
          <a:prstGeom prst="rect">
            <a:avLst/>
          </a:prstGeom>
          <a:noFill/>
        </p:spPr>
        <p:txBody>
          <a:bodyPr wrap="square">
            <a:spAutoFit/>
          </a:bodyPr>
          <a:lstStyle/>
          <a:p>
            <a:pPr algn="ctr"/>
            <a:r>
              <a:rPr lang="en-US" altLang="zh-CN" sz="2000" err="1">
                <a:latin typeface="Arial" panose="020B0604020202020204" pitchFamily="34" charset="0"/>
                <a:cs typeface="Arial" panose="020B0604020202020204" pitchFamily="34" charset="0"/>
              </a:rPr>
              <a:t>arXiv</a:t>
            </a:r>
            <a:r>
              <a:rPr lang="en-US" altLang="zh-CN" sz="2000">
                <a:latin typeface="Arial" panose="020B0604020202020204" pitchFamily="34" charset="0"/>
                <a:cs typeface="Arial" panose="020B0604020202020204" pitchFamily="34" charset="0"/>
              </a:rPr>
              <a:t>: </a:t>
            </a:r>
            <a:r>
              <a:rPr lang="zh-CN" altLang="en-US" sz="2000">
                <a:latin typeface="Arial" panose="020B0604020202020204" pitchFamily="34" charset="0"/>
                <a:cs typeface="Arial" panose="020B0604020202020204" pitchFamily="34" charset="0"/>
              </a:rPr>
              <a:t>2311.01329</a:t>
            </a:r>
          </a:p>
        </p:txBody>
      </p:sp>
      <p:sp>
        <p:nvSpPr>
          <p:cNvPr id="10" name="文本框 9">
            <a:extLst>
              <a:ext uri="{FF2B5EF4-FFF2-40B4-BE49-F238E27FC236}">
                <a16:creationId xmlns:a16="http://schemas.microsoft.com/office/drawing/2014/main" id="{EDDED8FC-C8FA-6951-32AF-FEFF5251DD02}"/>
              </a:ext>
            </a:extLst>
          </p:cNvPr>
          <p:cNvSpPr txBox="1"/>
          <p:nvPr/>
        </p:nvSpPr>
        <p:spPr>
          <a:xfrm>
            <a:off x="4877968" y="5032477"/>
            <a:ext cx="2364828" cy="400110"/>
          </a:xfrm>
          <a:prstGeom prst="rect">
            <a:avLst/>
          </a:prstGeom>
          <a:noFill/>
        </p:spPr>
        <p:txBody>
          <a:bodyPr wrap="square">
            <a:spAutoFit/>
          </a:bodyPr>
          <a:lstStyle/>
          <a:p>
            <a:pPr algn="ctr"/>
            <a:r>
              <a:rPr lang="zh-CN" altLang="en-US" sz="2000" dirty="0">
                <a:latin typeface="Arial" panose="020B0604020202020204" pitchFamily="34" charset="0"/>
                <a:cs typeface="Arial" panose="020B0604020202020204" pitchFamily="34" charset="0"/>
              </a:rPr>
              <a:t>https://rb.gy/pn3i1a</a:t>
            </a:r>
          </a:p>
        </p:txBody>
      </p:sp>
      <p:sp>
        <p:nvSpPr>
          <p:cNvPr id="13" name="文本框 12">
            <a:extLst>
              <a:ext uri="{FF2B5EF4-FFF2-40B4-BE49-F238E27FC236}">
                <a16:creationId xmlns:a16="http://schemas.microsoft.com/office/drawing/2014/main" id="{A685B5AB-959E-BBBF-58C7-F55CECF5B93C}"/>
              </a:ext>
            </a:extLst>
          </p:cNvPr>
          <p:cNvSpPr txBox="1"/>
          <p:nvPr/>
        </p:nvSpPr>
        <p:spPr>
          <a:xfrm>
            <a:off x="1444545" y="5032477"/>
            <a:ext cx="3563618" cy="707886"/>
          </a:xfrm>
          <a:prstGeom prst="rect">
            <a:avLst/>
          </a:prstGeom>
          <a:noFill/>
        </p:spPr>
        <p:txBody>
          <a:bodyPr wrap="square">
            <a:spAutoFit/>
          </a:bodyPr>
          <a:lstStyle/>
          <a:p>
            <a:pPr algn="ctr"/>
            <a:r>
              <a:rPr lang="en-US" altLang="zh-CN" sz="2000">
                <a:latin typeface="Arial" panose="020B0604020202020204" pitchFamily="34" charset="0"/>
                <a:cs typeface="Arial" panose="020B0604020202020204" pitchFamily="34" charset="0"/>
              </a:rPr>
              <a:t>https:</a:t>
            </a:r>
            <a:r>
              <a:rPr lang="zh-CN" altLang="en-US" sz="2000">
                <a:latin typeface="Arial" panose="020B0604020202020204" pitchFamily="34" charset="0"/>
                <a:cs typeface="Arial" panose="020B0604020202020204" pitchFamily="34" charset="0"/>
              </a:rPr>
              <a:t>github.com/</a:t>
            </a:r>
            <a:endParaRPr lang="en-US" altLang="zh-CN" sz="2000">
              <a:latin typeface="Arial" panose="020B0604020202020204" pitchFamily="34" charset="0"/>
              <a:cs typeface="Arial" panose="020B0604020202020204" pitchFamily="34" charset="0"/>
            </a:endParaRPr>
          </a:p>
          <a:p>
            <a:pPr algn="ctr"/>
            <a:r>
              <a:rPr lang="zh-CN" altLang="en-US" sz="2000">
                <a:latin typeface="Arial" panose="020B0604020202020204" pitchFamily="34" charset="0"/>
                <a:cs typeface="Arial" panose="020B0604020202020204" pitchFamily="34" charset="0"/>
              </a:rPr>
              <a:t>KaiYan289/TAILO</a:t>
            </a:r>
          </a:p>
        </p:txBody>
      </p:sp>
    </p:spTree>
    <p:extLst>
      <p:ext uri="{BB962C8B-B14F-4D97-AF65-F5344CB8AC3E}">
        <p14:creationId xmlns:p14="http://schemas.microsoft.com/office/powerpoint/2010/main" val="972799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c31be4f-7d2f-44a2-a925-167e253acf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60D6C6173BF43B9F2231ECDE1B628" ma:contentTypeVersion="6" ma:contentTypeDescription="Create a new document." ma:contentTypeScope="" ma:versionID="b106783961870029b09588334c4fd4f7">
  <xsd:schema xmlns:xsd="http://www.w3.org/2001/XMLSchema" xmlns:xs="http://www.w3.org/2001/XMLSchema" xmlns:p="http://schemas.microsoft.com/office/2006/metadata/properties" xmlns:ns3="0c31be4f-7d2f-44a2-a925-167e253acfcd" targetNamespace="http://schemas.microsoft.com/office/2006/metadata/properties" ma:root="true" ma:fieldsID="48ac06f3bc06f9c69b5c8d0398650ed8" ns3:_="">
    <xsd:import namespace="0c31be4f-7d2f-44a2-a925-167e253acf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1be4f-7d2f-44a2-a925-167e253acf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82A176-35B0-4A2F-B060-504212FFAAD3}">
  <ds:schemaRefs>
    <ds:schemaRef ds:uri="http://purl.org/dc/elements/1.1/"/>
    <ds:schemaRef ds:uri="http://schemas.microsoft.com/office/2006/metadata/properties"/>
    <ds:schemaRef ds:uri="http://schemas.microsoft.com/office/2006/documentManagement/types"/>
    <ds:schemaRef ds:uri="0c31be4f-7d2f-44a2-a925-167e253acfcd"/>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D38EFE5-1DEF-4416-BC30-F2722A63A334}">
  <ds:schemaRefs>
    <ds:schemaRef ds:uri="http://schemas.microsoft.com/sharepoint/v3/contenttype/forms"/>
  </ds:schemaRefs>
</ds:datastoreItem>
</file>

<file path=customXml/itemProps3.xml><?xml version="1.0" encoding="utf-8"?>
<ds:datastoreItem xmlns:ds="http://schemas.openxmlformats.org/officeDocument/2006/customXml" ds:itemID="{4B496AE4-80E1-409A-A68D-E39261A4BBA4}">
  <ds:schemaRefs>
    <ds:schemaRef ds:uri="0c31be4f-7d2f-44a2-a925-167e253acf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TotalTime>
  <Words>1854</Words>
  <Application>Microsoft Office PowerPoint</Application>
  <PresentationFormat>宽屏</PresentationFormat>
  <Paragraphs>180</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-apple-system</vt:lpstr>
      <vt:lpstr>等线</vt:lpstr>
      <vt:lpstr>等线 Light</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Simple Solution for Offline Imitation from Observations and Examples with Possibly Incomplete Trajectories</dc:title>
  <dc:creator>Yan, Kai</dc:creator>
  <cp:lastModifiedBy>Yan, Kai</cp:lastModifiedBy>
  <cp:revision>3</cp:revision>
  <dcterms:created xsi:type="dcterms:W3CDTF">2023-10-29T04:39:05Z</dcterms:created>
  <dcterms:modified xsi:type="dcterms:W3CDTF">2023-11-21T18:08:04Z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0x010100D6760D6C6173BF43B9F2231ECDE1B628</vt:lpwstr>
  </property>
</Properties>
</file>